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5" r:id="rId2"/>
    <p:sldMasterId id="2147483677" r:id="rId3"/>
  </p:sldMasterIdLst>
  <p:notesMasterIdLst>
    <p:notesMasterId r:id="rId51"/>
  </p:notesMasterIdLst>
  <p:sldIdLst>
    <p:sldId id="302" r:id="rId4"/>
    <p:sldId id="363" r:id="rId5"/>
    <p:sldId id="332" r:id="rId6"/>
    <p:sldId id="304" r:id="rId7"/>
    <p:sldId id="269" r:id="rId8"/>
    <p:sldId id="312" r:id="rId9"/>
    <p:sldId id="408" r:id="rId10"/>
    <p:sldId id="409" r:id="rId11"/>
    <p:sldId id="306" r:id="rId12"/>
    <p:sldId id="391" r:id="rId13"/>
    <p:sldId id="356" r:id="rId14"/>
    <p:sldId id="305" r:id="rId15"/>
    <p:sldId id="425" r:id="rId16"/>
    <p:sldId id="423" r:id="rId17"/>
    <p:sldId id="388" r:id="rId18"/>
    <p:sldId id="424" r:id="rId19"/>
    <p:sldId id="392" r:id="rId20"/>
    <p:sldId id="399" r:id="rId21"/>
    <p:sldId id="397" r:id="rId22"/>
    <p:sldId id="422" r:id="rId23"/>
    <p:sldId id="414" r:id="rId24"/>
    <p:sldId id="419" r:id="rId25"/>
    <p:sldId id="429" r:id="rId26"/>
    <p:sldId id="420" r:id="rId27"/>
    <p:sldId id="421" r:id="rId28"/>
    <p:sldId id="415" r:id="rId29"/>
    <p:sldId id="430" r:id="rId30"/>
    <p:sldId id="416" r:id="rId31"/>
    <p:sldId id="418" r:id="rId32"/>
    <p:sldId id="426" r:id="rId33"/>
    <p:sldId id="427" r:id="rId34"/>
    <p:sldId id="431" r:id="rId35"/>
    <p:sldId id="428" r:id="rId36"/>
    <p:sldId id="417" r:id="rId37"/>
    <p:sldId id="433" r:id="rId38"/>
    <p:sldId id="413" r:id="rId39"/>
    <p:sldId id="331" r:id="rId40"/>
    <p:sldId id="407" r:id="rId41"/>
    <p:sldId id="435" r:id="rId42"/>
    <p:sldId id="412" r:id="rId43"/>
    <p:sldId id="393" r:id="rId44"/>
    <p:sldId id="405" r:id="rId45"/>
    <p:sldId id="432" r:id="rId46"/>
    <p:sldId id="277" r:id="rId47"/>
    <p:sldId id="361" r:id="rId48"/>
    <p:sldId id="297" r:id="rId49"/>
    <p:sldId id="298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C0000"/>
    <a:srgbClr val="FF3300"/>
    <a:srgbClr val="1B1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8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2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29385-6731-4A86-BF72-591C248FB228}" type="datetimeFigureOut">
              <a:rPr lang="fr-FR" smtClean="0"/>
              <a:t>09/10/2023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46C552-6170-4915-B4A1-65FF7BD325FD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 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24F3E57-140F-42E5-ACA7-3B197A5F54F0}" type="slidenum">
              <a:rPr lang="fr-FR" smtClean="0"/>
              <a:t>1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85B07-9B98-4D02-A579-2EA4671294EB}" type="datetime1">
              <a:rPr lang="fr-FR" smtClean="0"/>
              <a:t>09/10/2023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5543C-E2E5-4FA5-A3C1-E8EA593B2512}" type="datetime1">
              <a:rPr lang="fr-FR" smtClean="0"/>
              <a:t>09/10/2023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99465-A88A-4C9F-B6C2-06CBB94D9D1A}" type="datetime1">
              <a:rPr lang="fr-FR" smtClean="0"/>
              <a:t>09/10/2023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A3A61-6127-40C5-B87D-98642093552F}" type="datetime1">
              <a:rPr lang="fr-FR" smtClean="0"/>
              <a:t>09/10/2023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8B283-948E-4D00-ABC6-2426EA2FFA69}" type="datetime1">
              <a:rPr lang="fr-FR" smtClean="0"/>
              <a:t>09/10/2023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49299-42AC-45DE-B5B5-8C63EDC6A6FA}" type="datetime1">
              <a:rPr lang="fr-FR" smtClean="0"/>
              <a:t>09/10/2023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06DAF-563C-4E20-BC86-882977F25533}" type="datetime1">
              <a:rPr lang="fr-FR" smtClean="0"/>
              <a:t>09/10/2023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A7ADC-44BF-475F-980B-189515AE7667}" type="datetime1">
              <a:rPr lang="fr-FR" smtClean="0"/>
              <a:t>09/10/2023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 8"/>
          <p:cNvSpPr>
            <a:spLocks noGrp="1"/>
          </p:cNvSpPr>
          <p:nvPr>
            <p:ph type="ctrTitle" hasCustomPrompt="1"/>
          </p:nvPr>
        </p:nvSpPr>
        <p:spPr>
          <a:xfrm>
            <a:off x="711200" y="3248464"/>
            <a:ext cx="10468864" cy="1828800"/>
          </a:xfrm>
          <a:ln>
            <a:noFill/>
          </a:ln>
        </p:spPr>
        <p:txBody>
          <a:bodyPr vert="horz" tIns="0" rIns="18288" bIns="0" rtlCol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4800" b="1">
                <a:ln>
                  <a:noFill/>
                </a:ln>
                <a:solidFill>
                  <a:schemeClr val="tx2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fr-FR" noProof="0" dirty="0"/>
              <a:t>Cliquez pour modifier le style du titre</a:t>
            </a:r>
          </a:p>
        </p:txBody>
      </p:sp>
      <p:sp>
        <p:nvSpPr>
          <p:cNvPr id="17" name="Sous-titre 16"/>
          <p:cNvSpPr>
            <a:spLocks noGrp="1"/>
          </p:cNvSpPr>
          <p:nvPr>
            <p:ph type="subTitle" idx="1" hasCustomPrompt="1"/>
          </p:nvPr>
        </p:nvSpPr>
        <p:spPr>
          <a:xfrm>
            <a:off x="711200" y="5105400"/>
            <a:ext cx="10472928" cy="1752600"/>
          </a:xfrm>
        </p:spPr>
        <p:txBody>
          <a:bodyPr lIns="0" rIns="18288" rtlCol="0"/>
          <a:lstStyle>
            <a:lvl1pPr marL="0" marR="45720" indent="0" algn="r">
              <a:buNone/>
              <a:defRPr>
                <a:solidFill>
                  <a:schemeClr val="accent3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rtl="0"/>
            <a:r>
              <a:rPr lang="fr-FR" noProof="0"/>
              <a:t>Modifiez le style des sous-titres du masque</a:t>
            </a:r>
            <a:endParaRPr kumimoji="0" lang="fr-FR" noProof="0"/>
          </a:p>
        </p:txBody>
      </p:sp>
      <p:sp>
        <p:nvSpPr>
          <p:cNvPr id="30" name="Espace réservé de la date 2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123071D-4EC4-4104-9772-B8B38084D077}" type="datetime1">
              <a:rPr lang="fr-FR" smtClean="0"/>
              <a:t>09/10/2023</a:t>
            </a:fld>
            <a:endParaRPr lang="fr-FR"/>
          </a:p>
        </p:txBody>
      </p:sp>
      <p:sp>
        <p:nvSpPr>
          <p:cNvPr id="19" name="Espace réservé du pied de page 1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fr-FR"/>
          </a:p>
        </p:txBody>
      </p:sp>
      <p:sp>
        <p:nvSpPr>
          <p:cNvPr id="27" name="Espace réservé du numéro de diapositive 2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CAACF730-0039-4CE9-B8A9-633B0F7946B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r-FR" noProof="0" dirty="0"/>
              <a:t>Cliquez pour modifier le style du titre</a:t>
            </a:r>
            <a:endParaRPr kumimoji="0"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buClr>
                <a:schemeClr val="accent3">
                  <a:lumMod val="50000"/>
                </a:schemeClr>
              </a:buClr>
              <a:defRPr/>
            </a:lvl1pPr>
            <a:lvl2pPr>
              <a:buClr>
                <a:schemeClr val="accent1">
                  <a:lumMod val="50000"/>
                </a:schemeClr>
              </a:buClr>
              <a:defRPr/>
            </a:lvl2pPr>
            <a:lvl3pPr>
              <a:buClr>
                <a:schemeClr val="accent2">
                  <a:lumMod val="50000"/>
                </a:schemeClr>
              </a:buClr>
              <a:defRPr/>
            </a:lvl3pPr>
            <a:lvl4pPr>
              <a:buClr>
                <a:schemeClr val="accent3">
                  <a:lumMod val="50000"/>
                </a:schemeClr>
              </a:buClr>
              <a:defRPr/>
            </a:lvl4pPr>
            <a:lvl5pPr>
              <a:buClr>
                <a:schemeClr val="accent4">
                  <a:lumMod val="50000"/>
                </a:schemeClr>
              </a:buClr>
              <a:defRPr/>
            </a:lvl5pPr>
            <a:lvl6pPr>
              <a:buClr>
                <a:schemeClr val="accent5">
                  <a:lumMod val="50000"/>
                </a:schemeClr>
              </a:buClr>
              <a:defRPr/>
            </a:lvl6pPr>
            <a:lvl7pPr>
              <a:buClr>
                <a:schemeClr val="accent6">
                  <a:lumMod val="50000"/>
                </a:schemeClr>
              </a:buClr>
              <a:defRPr/>
            </a:lvl7pPr>
            <a:lvl8pPr marL="2011680" indent="0">
              <a:buNone/>
              <a:defRPr/>
            </a:lvl8pPr>
            <a:lvl9pPr>
              <a:defRPr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5A0879A-93EA-44C4-B5EA-768E59737B8C}" type="datetime1">
              <a:rPr lang="fr-FR" smtClean="0"/>
              <a:t>09/10/2023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fr-FR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CAACF730-0039-4CE9-B8A9-633B0F7946B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104900" y="1316736"/>
            <a:ext cx="9067800" cy="1362456"/>
          </a:xfrm>
          <a:ln>
            <a:noFill/>
          </a:ln>
        </p:spPr>
        <p:txBody>
          <a:bodyPr vert="horz" tIns="0" bIns="0" rtlCol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4800" b="1" cap="none" baseline="0" dirty="0">
                <a:ln w="635">
                  <a:noFill/>
                </a:ln>
                <a:solidFill>
                  <a:schemeClr val="tx2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fr-FR" noProof="0" dirty="0"/>
              <a:t>Cliquez pour modifier le style du titre</a:t>
            </a:r>
            <a:endParaRPr kumimoji="0" lang="fr-FR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1104900" y="2704664"/>
            <a:ext cx="9067800" cy="1509712"/>
          </a:xfrm>
        </p:spPr>
        <p:txBody>
          <a:bodyPr lIns="45720" rIns="45720" rtlCol="0" anchor="t"/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688566B-7B80-45B6-81D9-CBFB9C0B0AFE}" type="datetime1">
              <a:rPr lang="fr-FR" smtClean="0"/>
              <a:t>09/10/2023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fr-FR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CAACF730-0039-4CE9-B8A9-633B0F7946B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CEAD2-921B-4685-B459-743E342D0F72}" type="datetime1">
              <a:rPr lang="fr-FR" smtClean="0"/>
              <a:t>09/10/2023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104900" y="704088"/>
            <a:ext cx="9067800" cy="1143000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fr-FR" noProof="0" dirty="0"/>
              <a:t>Cliquez pour modifier le style du titre</a:t>
            </a:r>
            <a:endParaRPr kumimoji="0"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1122546" y="1920085"/>
            <a:ext cx="4389120" cy="4434840"/>
          </a:xfrm>
        </p:spPr>
        <p:txBody>
          <a:bodyPr rtlCol="0"/>
          <a:lstStyle>
            <a:lvl1pPr>
              <a:buClr>
                <a:schemeClr val="accent3">
                  <a:lumMod val="50000"/>
                </a:schemeClr>
              </a:buClr>
              <a:defRPr sz="2400"/>
            </a:lvl1pPr>
            <a:lvl2pPr>
              <a:buClr>
                <a:schemeClr val="accent1">
                  <a:lumMod val="50000"/>
                </a:schemeClr>
              </a:buClr>
              <a:defRPr sz="2400"/>
            </a:lvl2pPr>
            <a:lvl3pPr>
              <a:buClr>
                <a:schemeClr val="accent2">
                  <a:lumMod val="50000"/>
                </a:schemeClr>
              </a:buClr>
              <a:defRPr sz="2000"/>
            </a:lvl3pPr>
            <a:lvl4pPr>
              <a:buClr>
                <a:schemeClr val="accent3">
                  <a:lumMod val="50000"/>
                </a:schemeClr>
              </a:buClr>
              <a:defRPr sz="1800"/>
            </a:lvl4pPr>
            <a:lvl5pPr>
              <a:buClr>
                <a:schemeClr val="accent4">
                  <a:lumMod val="50000"/>
                </a:schemeClr>
              </a:buClr>
              <a:defRPr sz="1800"/>
            </a:lvl5pPr>
            <a:lvl6pPr>
              <a:buClr>
                <a:schemeClr val="accent5">
                  <a:lumMod val="50000"/>
                </a:schemeClr>
              </a:buClr>
              <a:defRPr/>
            </a:lvl6pPr>
            <a:lvl7pPr>
              <a:buClr>
                <a:schemeClr val="accent6">
                  <a:lumMod val="50000"/>
                </a:schemeClr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5783580" y="1920085"/>
            <a:ext cx="4389120" cy="4434840"/>
          </a:xfrm>
        </p:spPr>
        <p:txBody>
          <a:bodyPr rtlCol="0"/>
          <a:lstStyle>
            <a:lvl1pPr>
              <a:buClr>
                <a:schemeClr val="accent3">
                  <a:lumMod val="50000"/>
                </a:schemeClr>
              </a:buClr>
              <a:defRPr sz="2400"/>
            </a:lvl1pPr>
            <a:lvl2pPr>
              <a:buClr>
                <a:schemeClr val="accent1">
                  <a:lumMod val="50000"/>
                </a:schemeClr>
              </a:buClr>
              <a:defRPr sz="2400"/>
            </a:lvl2pPr>
            <a:lvl3pPr>
              <a:buClr>
                <a:schemeClr val="accent2">
                  <a:lumMod val="50000"/>
                </a:schemeClr>
              </a:buClr>
              <a:defRPr sz="2000"/>
            </a:lvl3pPr>
            <a:lvl4pPr>
              <a:buClr>
                <a:schemeClr val="accent3">
                  <a:lumMod val="50000"/>
                </a:schemeClr>
              </a:buClr>
              <a:defRPr sz="1800"/>
            </a:lvl4pPr>
            <a:lvl5pPr>
              <a:buClr>
                <a:schemeClr val="accent4">
                  <a:lumMod val="50000"/>
                </a:schemeClr>
              </a:buClr>
              <a:defRPr sz="1800"/>
            </a:lvl5pPr>
            <a:lvl6pPr>
              <a:buClr>
                <a:schemeClr val="accent5">
                  <a:lumMod val="50000"/>
                </a:schemeClr>
              </a:buClr>
              <a:defRPr/>
            </a:lvl6pPr>
            <a:lvl7pPr>
              <a:buClr>
                <a:schemeClr val="accent6">
                  <a:lumMod val="50000"/>
                </a:schemeClr>
              </a:buCl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A0CEB0F-424D-4CD9-B207-BF8946CD33E7}" type="datetime1">
              <a:rPr lang="fr-FR" smtClean="0"/>
              <a:t>09/10/2023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fr-FR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CAACF730-0039-4CE9-B8A9-633B0F7946B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144848" y="704088"/>
            <a:ext cx="9027852" cy="1143000"/>
          </a:xfrm>
        </p:spPr>
        <p:txBody>
          <a:bodyPr tIns="45720" rtlCol="0" anchor="b"/>
          <a:lstStyle>
            <a:lvl1pPr rtl="0">
              <a:defRPr/>
            </a:lvl1pPr>
          </a:lstStyle>
          <a:p>
            <a:pPr rtl="0"/>
            <a:r>
              <a:rPr lang="fr-FR" noProof="0" dirty="0"/>
              <a:t>Cliquez pour modifier le style du titre</a:t>
            </a:r>
            <a:endParaRPr kumimoji="0" lang="fr-FR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1144848" y="1855248"/>
            <a:ext cx="4389120" cy="659352"/>
          </a:xfrm>
        </p:spPr>
        <p:txBody>
          <a:bodyPr lIns="45720" tIns="0" rIns="45720" bIns="0" rtlCol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contenu 4"/>
          <p:cNvSpPr>
            <a:spLocks noGrp="1"/>
          </p:cNvSpPr>
          <p:nvPr>
            <p:ph sz="quarter" idx="2" hasCustomPrompt="1"/>
          </p:nvPr>
        </p:nvSpPr>
        <p:spPr>
          <a:xfrm>
            <a:off x="1144848" y="2514600"/>
            <a:ext cx="4389120" cy="3845720"/>
          </a:xfrm>
        </p:spPr>
        <p:txBody>
          <a:bodyPr tIns="0" rtlCol="0"/>
          <a:lstStyle>
            <a:lvl1pPr>
              <a:buClr>
                <a:schemeClr val="accent3">
                  <a:lumMod val="50000"/>
                </a:schemeClr>
              </a:buClr>
              <a:defRPr sz="2200"/>
            </a:lvl1pPr>
            <a:lvl2pPr>
              <a:buClr>
                <a:schemeClr val="accent1">
                  <a:lumMod val="50000"/>
                </a:schemeClr>
              </a:buClr>
              <a:defRPr sz="2000"/>
            </a:lvl2pPr>
            <a:lvl3pPr>
              <a:buClr>
                <a:schemeClr val="accent2">
                  <a:lumMod val="50000"/>
                </a:schemeClr>
              </a:buClr>
              <a:defRPr sz="1800"/>
            </a:lvl3pPr>
            <a:lvl4pPr>
              <a:buClr>
                <a:schemeClr val="accent3">
                  <a:lumMod val="50000"/>
                </a:schemeClr>
              </a:buClr>
              <a:defRPr sz="1600"/>
            </a:lvl4pPr>
            <a:lvl5pPr>
              <a:buClr>
                <a:schemeClr val="accent4">
                  <a:lumMod val="50000"/>
                </a:schemeClr>
              </a:buClr>
              <a:defRPr sz="1600"/>
            </a:lvl5pPr>
            <a:lvl6pPr>
              <a:buClr>
                <a:schemeClr val="accent5">
                  <a:lumMod val="50000"/>
                </a:schemeClr>
              </a:buClr>
              <a:defRPr/>
            </a:lvl6pPr>
            <a:lvl7pPr>
              <a:buClr>
                <a:schemeClr val="accent6">
                  <a:lumMod val="50000"/>
                </a:schemeClr>
              </a:buCl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 hasCustomPrompt="1"/>
          </p:nvPr>
        </p:nvSpPr>
        <p:spPr>
          <a:xfrm>
            <a:off x="5769260" y="1859758"/>
            <a:ext cx="4389120" cy="654843"/>
          </a:xfrm>
        </p:spPr>
        <p:txBody>
          <a:bodyPr lIns="45720" tIns="0" rIns="45720" bIns="0" rtlCol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769260" y="2514600"/>
            <a:ext cx="4389120" cy="3845720"/>
          </a:xfrm>
        </p:spPr>
        <p:txBody>
          <a:bodyPr tIns="0" rtlCol="0"/>
          <a:lstStyle>
            <a:lvl1pPr>
              <a:buClr>
                <a:schemeClr val="accent3">
                  <a:lumMod val="50000"/>
                </a:schemeClr>
              </a:buClr>
              <a:defRPr sz="2200"/>
            </a:lvl1pPr>
            <a:lvl2pPr>
              <a:buClr>
                <a:schemeClr val="accent1">
                  <a:lumMod val="50000"/>
                </a:schemeClr>
              </a:buClr>
              <a:defRPr sz="2000"/>
            </a:lvl2pPr>
            <a:lvl3pPr>
              <a:buClr>
                <a:schemeClr val="accent2">
                  <a:lumMod val="50000"/>
                </a:schemeClr>
              </a:buClr>
              <a:defRPr sz="1800"/>
            </a:lvl3pPr>
            <a:lvl4pPr>
              <a:buClr>
                <a:schemeClr val="accent3">
                  <a:lumMod val="50000"/>
                </a:schemeClr>
              </a:buClr>
              <a:defRPr sz="1600"/>
            </a:lvl4pPr>
            <a:lvl5pPr>
              <a:buClr>
                <a:schemeClr val="accent4">
                  <a:lumMod val="50000"/>
                </a:schemeClr>
              </a:buClr>
              <a:defRPr sz="1600"/>
            </a:lvl5pPr>
            <a:lvl6pPr>
              <a:buClr>
                <a:schemeClr val="accent5">
                  <a:lumMod val="50000"/>
                </a:schemeClr>
              </a:buClr>
              <a:defRPr/>
            </a:lvl6pPr>
            <a:lvl7pPr>
              <a:buClr>
                <a:schemeClr val="accent6">
                  <a:lumMod val="50000"/>
                </a:schemeClr>
              </a:buCl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7" name="Espace réservé de la date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2CA3998-5CA2-46E9-B717-6509CAEA8C25}" type="datetime1">
              <a:rPr lang="fr-FR" smtClean="0"/>
              <a:t>09/10/2023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fr-FR"/>
          </a:p>
        </p:txBody>
      </p:sp>
      <p:sp>
        <p:nvSpPr>
          <p:cNvPr id="9" name="Espace réservé du numéro de diapositive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CAACF730-0039-4CE9-B8A9-633B0F7946B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104900" y="704088"/>
            <a:ext cx="9067800" cy="1143000"/>
          </a:xfrm>
        </p:spPr>
        <p:txBody>
          <a:bodyPr vert="horz" tIns="45720" bIns="0" rtlCol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fr-FR" noProof="0" dirty="0"/>
              <a:t>Cliquez pour modifier le style du titre</a:t>
            </a:r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F3DE4E9-E082-4DDB-A60A-54E7DB629ADF}" type="datetime1">
              <a:rPr lang="fr-FR" smtClean="0"/>
              <a:t>09/10/2023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fr-FR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CAACF730-0039-4CE9-B8A9-633B0F7946B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7A8C155-7EE4-40D1-80E5-376D276E605D}" type="datetime1">
              <a:rPr lang="fr-FR" smtClean="0"/>
              <a:t>09/10/2023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fr-FR"/>
          </a:p>
        </p:txBody>
      </p:sp>
      <p:sp>
        <p:nvSpPr>
          <p:cNvPr id="4" name="Espace réservé du numéro de diapositive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CAACF730-0039-4CE9-B8A9-633B0F7946B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137420" y="514352"/>
            <a:ext cx="3657600" cy="1162050"/>
          </a:xfrm>
        </p:spPr>
        <p:txBody>
          <a:bodyPr lIns="0" rtlCol="0" anchor="b">
            <a:noAutofit/>
          </a:bodyPr>
          <a:lstStyle>
            <a:lvl1pPr algn="l" rtl="0">
              <a:spcBef>
                <a:spcPct val="0"/>
              </a:spcBef>
              <a:buNone/>
              <a:defRPr sz="24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fr-FR" noProof="0" dirty="0"/>
              <a:t>Cliquez pour modifier le style du titre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 hasCustomPrompt="1"/>
          </p:nvPr>
        </p:nvSpPr>
        <p:spPr>
          <a:xfrm>
            <a:off x="5084956" y="1676400"/>
            <a:ext cx="5087744" cy="4572000"/>
          </a:xfrm>
        </p:spPr>
        <p:txBody>
          <a:bodyPr tIns="0" rtlCol="0">
            <a:normAutofit/>
          </a:bodyPr>
          <a:lstStyle>
            <a:lvl1pPr>
              <a:buClr>
                <a:schemeClr val="accent3">
                  <a:lumMod val="50000"/>
                </a:schemeClr>
              </a:buClr>
              <a:defRPr sz="2400"/>
            </a:lvl1pPr>
            <a:lvl2pPr>
              <a:buClr>
                <a:schemeClr val="accent1">
                  <a:lumMod val="50000"/>
                </a:schemeClr>
              </a:buClr>
              <a:defRPr sz="2400"/>
            </a:lvl2pPr>
            <a:lvl3pPr>
              <a:buClr>
                <a:schemeClr val="accent2">
                  <a:lumMod val="50000"/>
                </a:schemeClr>
              </a:buClr>
              <a:defRPr sz="2000"/>
            </a:lvl3pPr>
            <a:lvl4pPr>
              <a:buClr>
                <a:schemeClr val="accent3">
                  <a:lumMod val="50000"/>
                </a:schemeClr>
              </a:buClr>
              <a:defRPr sz="1800"/>
            </a:lvl4pPr>
            <a:lvl5pPr>
              <a:buClr>
                <a:schemeClr val="accent4">
                  <a:lumMod val="50000"/>
                </a:schemeClr>
              </a:buClr>
              <a:defRPr sz="1600"/>
            </a:lvl5pPr>
            <a:lvl6pPr>
              <a:buClr>
                <a:schemeClr val="accent5">
                  <a:lumMod val="50000"/>
                </a:schemeClr>
              </a:buClr>
              <a:defRPr/>
            </a:lvl6pPr>
            <a:lvl7pPr>
              <a:buClr>
                <a:schemeClr val="accent6">
                  <a:lumMod val="50000"/>
                </a:schemeClr>
              </a:buCl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 hasCustomPrompt="1"/>
          </p:nvPr>
        </p:nvSpPr>
        <p:spPr>
          <a:xfrm>
            <a:off x="1137420" y="1676400"/>
            <a:ext cx="3657600" cy="4572000"/>
          </a:xfrm>
        </p:spPr>
        <p:txBody>
          <a:bodyPr lIns="18288" rIns="18288" rtlCol="0">
            <a:normAutofit/>
          </a:bodyPr>
          <a:lstStyle>
            <a:lvl1pPr marL="0" indent="0" algn="l">
              <a:buNone/>
              <a:defRPr sz="18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517134C-3E00-474B-A49A-29B0C73AC910}" type="datetime1">
              <a:rPr lang="fr-FR" smtClean="0"/>
              <a:t>09/10/2023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fr-FR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CAACF730-0039-4CE9-B8A9-633B0F7946B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 hasCustomPrompt="1"/>
          </p:nvPr>
        </p:nvSpPr>
        <p:spPr>
          <a:xfrm>
            <a:off x="1125028" y="1176997"/>
            <a:ext cx="2950464" cy="1582621"/>
          </a:xfrm>
        </p:spPr>
        <p:txBody>
          <a:bodyPr vert="horz" lIns="45720" tIns="45720" rIns="45720" bIns="45720" rtlCol="0" anchor="b">
            <a:normAutofit/>
          </a:bodyPr>
          <a:lstStyle>
            <a:lvl1pPr algn="l" rtl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rtl="0"/>
            <a:r>
              <a:rPr lang="fr-FR" noProof="0" dirty="0"/>
              <a:t>Cliquez pour modifier le style du titre</a:t>
            </a:r>
          </a:p>
        </p:txBody>
      </p:sp>
      <p:sp>
        <p:nvSpPr>
          <p:cNvPr id="9" name="Rogner et arrondir le rectangle 8 à un seul coin"/>
          <p:cNvSpPr/>
          <p:nvPr/>
        </p:nvSpPr>
        <p:spPr>
          <a:xfrm rot="420000" flipV="1">
            <a:off x="4636119" y="1133467"/>
            <a:ext cx="6608172" cy="3878710"/>
          </a:xfrm>
          <a:prstGeom prst="snipRoundRect">
            <a:avLst>
              <a:gd name="adj1" fmla="val 0"/>
              <a:gd name="adj2" fmla="val 3646"/>
            </a:avLst>
          </a:prstGeom>
          <a:solidFill>
            <a:schemeClr val="tx2">
              <a:lumMod val="20000"/>
              <a:lumOff val="80000"/>
            </a:schemeClr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fr-FR" sz="1800" noProof="0"/>
          </a:p>
        </p:txBody>
      </p:sp>
      <p:sp>
        <p:nvSpPr>
          <p:cNvPr id="3" name="Espace réservé d’image 2" descr="Espace réservé vide pour ajouter une image. Cliquez sur l’espace réservé et sélectionnez l’image à ajouter"/>
          <p:cNvSpPr>
            <a:spLocks noGrp="1"/>
          </p:cNvSpPr>
          <p:nvPr>
            <p:ph type="pic" idx="1" hasCustomPrompt="1"/>
          </p:nvPr>
        </p:nvSpPr>
        <p:spPr>
          <a:xfrm rot="420000">
            <a:off x="5013414" y="1221883"/>
            <a:ext cx="5803699" cy="3706323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 rtlCol="0"/>
          <a:lstStyle>
            <a:lvl1pPr marL="0" indent="0">
              <a:buNone/>
              <a:defRPr sz="3200"/>
            </a:lvl1pPr>
          </a:lstStyle>
          <a:p>
            <a:pPr rtl="0"/>
            <a:r>
              <a:rPr lang="fr-FR" noProof="0"/>
              <a:t>Cliquez sur l’icône pour ajouter une image</a:t>
            </a:r>
            <a:endParaRPr kumimoji="0" lang="fr-FR" noProof="0"/>
          </a:p>
        </p:txBody>
      </p:sp>
      <p:sp>
        <p:nvSpPr>
          <p:cNvPr id="12" name="Triangle droit 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fr-FR" sz="1800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1125028" y="2828785"/>
            <a:ext cx="2946400" cy="2179320"/>
          </a:xfrm>
        </p:spPr>
        <p:txBody>
          <a:bodyPr lIns="64008" rIns="45720" bIns="45720" rtlCol="0" anchor="t">
            <a:normAutofit/>
          </a:bodyPr>
          <a:lstStyle>
            <a:lvl1pPr marL="0" indent="0" algn="l">
              <a:spcBef>
                <a:spcPts val="250"/>
              </a:spcBef>
              <a:buFontTx/>
              <a:buNone/>
              <a:defRPr sz="18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8262A58-0AED-4EFD-A086-5853F828B819}" type="datetime1">
              <a:rPr lang="fr-FR" smtClean="0"/>
              <a:t>09/10/2023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fr-FR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 rtlCol="0"/>
          <a:lstStyle/>
          <a:p>
            <a:fld id="{CAACF730-0039-4CE9-B8A9-633B0F7946BA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Forme libre 10"/>
          <p:cNvSpPr/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t" compatLnSpc="1"/>
          <a:lstStyle/>
          <a:p>
            <a:pPr marL="0" algn="l" rtl="0" eaLnBrk="1" latinLnBrk="0" hangingPunct="1"/>
            <a:endParaRPr kumimoji="0" lang="fr-FR" sz="1800" noProof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r-FR" noProof="0" dirty="0"/>
              <a:t>Cliquez pour modifier le style du titre</a:t>
            </a:r>
          </a:p>
        </p:txBody>
      </p:sp>
      <p:sp>
        <p:nvSpPr>
          <p:cNvPr id="3" name="Espace réservé du texte vertical 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>
              <a:buClr>
                <a:schemeClr val="accent3">
                  <a:lumMod val="50000"/>
                </a:schemeClr>
              </a:buClr>
              <a:defRPr/>
            </a:lvl1pPr>
            <a:lvl2pPr>
              <a:buClr>
                <a:schemeClr val="accent1">
                  <a:lumMod val="50000"/>
                </a:schemeClr>
              </a:buClr>
              <a:defRPr/>
            </a:lvl2pPr>
            <a:lvl3pPr>
              <a:buClr>
                <a:schemeClr val="accent2">
                  <a:lumMod val="50000"/>
                </a:schemeClr>
              </a:buClr>
              <a:defRPr/>
            </a:lvl3pPr>
            <a:lvl4pPr>
              <a:buClr>
                <a:schemeClr val="accent3">
                  <a:lumMod val="50000"/>
                </a:schemeClr>
              </a:buClr>
              <a:defRPr/>
            </a:lvl4pPr>
            <a:lvl5pPr>
              <a:buClr>
                <a:schemeClr val="accent4">
                  <a:lumMod val="50000"/>
                </a:schemeClr>
              </a:buClr>
              <a:defRPr/>
            </a:lvl5pPr>
            <a:lvl6pPr>
              <a:buClr>
                <a:schemeClr val="accent5">
                  <a:lumMod val="50000"/>
                </a:schemeClr>
              </a:buClr>
              <a:defRPr/>
            </a:lvl6pPr>
            <a:lvl7pPr>
              <a:buClr>
                <a:schemeClr val="accent6">
                  <a:lumMod val="50000"/>
                </a:schemeClr>
              </a:buCl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4AC485F-A083-4496-90C4-6C7AED80759A}" type="datetime1">
              <a:rPr lang="fr-FR" smtClean="0"/>
              <a:t>09/10/2023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fr-FR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CAACF730-0039-4CE9-B8A9-633B0F7946B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 hasCustomPrompt="1"/>
          </p:nvPr>
        </p:nvSpPr>
        <p:spPr>
          <a:xfrm>
            <a:off x="7429500" y="914402"/>
            <a:ext cx="2743200" cy="5211763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fr-FR" noProof="0" dirty="0"/>
              <a:t>Cliquez pour modifier le style du titre</a:t>
            </a:r>
          </a:p>
        </p:txBody>
      </p:sp>
      <p:sp>
        <p:nvSpPr>
          <p:cNvPr id="3" name="Espace réservé du texte vertical 2"/>
          <p:cNvSpPr>
            <a:spLocks noGrp="1"/>
          </p:cNvSpPr>
          <p:nvPr>
            <p:ph type="body" orient="vert" idx="1" hasCustomPrompt="1"/>
          </p:nvPr>
        </p:nvSpPr>
        <p:spPr>
          <a:xfrm>
            <a:off x="1104900" y="914402"/>
            <a:ext cx="6121400" cy="5211763"/>
          </a:xfrm>
        </p:spPr>
        <p:txBody>
          <a:bodyPr vert="eaVert" rtlCol="0"/>
          <a:lstStyle>
            <a:lvl1pPr>
              <a:buClr>
                <a:schemeClr val="accent3">
                  <a:lumMod val="50000"/>
                </a:schemeClr>
              </a:buClr>
              <a:defRPr/>
            </a:lvl1pPr>
            <a:lvl2pPr>
              <a:buClr>
                <a:schemeClr val="accent1">
                  <a:lumMod val="50000"/>
                </a:schemeClr>
              </a:buClr>
              <a:defRPr/>
            </a:lvl2pPr>
            <a:lvl3pPr>
              <a:buClr>
                <a:schemeClr val="accent2">
                  <a:lumMod val="50000"/>
                </a:schemeClr>
              </a:buClr>
              <a:defRPr/>
            </a:lvl3pPr>
            <a:lvl4pPr>
              <a:buClr>
                <a:schemeClr val="accent3">
                  <a:lumMod val="50000"/>
                </a:schemeClr>
              </a:buClr>
              <a:defRPr/>
            </a:lvl4pPr>
            <a:lvl5pPr>
              <a:buClr>
                <a:schemeClr val="accent4">
                  <a:lumMod val="50000"/>
                </a:schemeClr>
              </a:buClr>
              <a:defRPr/>
            </a:lvl5pPr>
            <a:lvl6pPr>
              <a:buClr>
                <a:schemeClr val="accent5">
                  <a:lumMod val="50000"/>
                </a:schemeClr>
              </a:buClr>
              <a:defRPr/>
            </a:lvl6pPr>
            <a:lvl7pPr>
              <a:buClr>
                <a:schemeClr val="accent6">
                  <a:lumMod val="50000"/>
                </a:schemeClr>
              </a:buCl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F6AB96F-B9FE-4085-B8EA-FAD8B7F3360F}" type="datetime1">
              <a:rPr lang="fr-FR" smtClean="0"/>
              <a:t>09/10/2023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fr-FR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CAACF730-0039-4CE9-B8A9-633B0F7946B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87A533D-0746-4767-B234-3EAC73A4A14B}" type="datetime1">
              <a:rPr lang="fr-FR" noProof="0" smtClean="0"/>
              <a:t>09/10/2023</a:t>
            </a:fld>
            <a:endParaRPr lang="fr-F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2E418A3-28C5-4BAD-BE81-E0932DBA4558}" type="datetime1">
              <a:rPr lang="fr-FR" noProof="0" smtClean="0"/>
              <a:t>09/10/2023</a:t>
            </a:fld>
            <a:endParaRPr lang="fr-F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2583F-EC21-4A37-9ADE-329A791B0D04}" type="datetime1">
              <a:rPr lang="fr-FR" smtClean="0"/>
              <a:t>09/10/2023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C1DBB0A-218A-4AB3-BF64-22E49BE82FFC}" type="datetime1">
              <a:rPr lang="fr-FR" noProof="0" smtClean="0"/>
              <a:t>09/10/2023</a:t>
            </a:fld>
            <a:endParaRPr lang="fr-F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2F6F72D-A175-4249-9464-ABEE261FC8C4}" type="datetime1">
              <a:rPr lang="fr-FR" noProof="0" smtClean="0"/>
              <a:t>09/10/2023</a:t>
            </a:fld>
            <a:endParaRPr lang="fr-F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62CAC9C-B465-4FD7-8235-08BC4F5E1587}" type="datetime1">
              <a:rPr lang="fr-FR" noProof="0" smtClean="0"/>
              <a:t>09/10/2023</a:t>
            </a:fld>
            <a:endParaRPr lang="fr-FR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2387A7C-7BA3-4987-BF71-B1874E9E3B11}" type="datetime1">
              <a:rPr lang="fr-FR" noProof="0" smtClean="0"/>
              <a:t>09/10/2023</a:t>
            </a:fld>
            <a:endParaRPr lang="fr-FR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6E2F0C8-B449-4382-8720-3937BBA8F3C5}" type="datetime1">
              <a:rPr lang="fr-FR" noProof="0" smtClean="0"/>
              <a:t>09/10/2023</a:t>
            </a:fld>
            <a:endParaRPr lang="fr-FR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00E60F5-F28F-48C9-8E29-9F35DA811A90}" type="datetime1">
              <a:rPr lang="fr-FR" noProof="0" smtClean="0"/>
              <a:t>09/10/2023</a:t>
            </a:fld>
            <a:endParaRPr lang="fr-F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DB25E98-7833-4DFD-B49A-F33E3BA0E530}" type="datetime1">
              <a:rPr lang="fr-FR" noProof="0" smtClean="0"/>
              <a:t>09/10/2023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F475EEB-81DD-4C84-8526-FC58FBD7F45F}" type="datetime1">
              <a:rPr lang="fr-FR" noProof="0" smtClean="0"/>
              <a:t>09/10/2023</a:t>
            </a:fld>
            <a:endParaRPr lang="fr-F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3C18C5B-DF44-42B7-874B-C4B1CCE7FEE8}" type="datetime1">
              <a:rPr lang="fr-FR" noProof="0" smtClean="0"/>
              <a:t>09/10/2023</a:t>
            </a:fld>
            <a:endParaRPr lang="fr-F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F321D8A-1932-49D1-B000-CB2848177D13}" type="datetime1">
              <a:rPr lang="fr-FR" noProof="0" smtClean="0"/>
              <a:t>09/10/2023</a:t>
            </a:fld>
            <a:endParaRPr lang="fr-F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EAEEB-1194-44D8-A841-80D8DEB9052F}" type="datetime1">
              <a:rPr lang="fr-FR" smtClean="0"/>
              <a:t>09/10/2023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C2D79D4-84AF-41A9-BB79-0795436E472A}" type="datetime1">
              <a:rPr lang="fr-FR" noProof="0" smtClean="0"/>
              <a:t>09/10/2023</a:t>
            </a:fld>
            <a:endParaRPr lang="fr-F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1284E79-1343-423B-B67A-B80F9B72CAA1}" type="datetime1">
              <a:rPr lang="fr-FR" noProof="0" smtClean="0"/>
              <a:t>09/10/2023</a:t>
            </a:fld>
            <a:endParaRPr lang="fr-F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3C308BB-0CA9-4E7A-BB7E-3D1D43936C58}" type="datetime1">
              <a:rPr lang="fr-FR" noProof="0" smtClean="0"/>
              <a:t>09/10/2023</a:t>
            </a:fld>
            <a:endParaRPr lang="fr-F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DD834B4-F20F-489F-8B82-C3B348D3A176}" type="datetime1">
              <a:rPr lang="fr-FR" noProof="0" smtClean="0"/>
              <a:t>09/10/2023</a:t>
            </a:fld>
            <a:endParaRPr lang="fr-F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88B4-66CA-4F3E-B12D-730DC531CF1C}" type="datetime1">
              <a:rPr lang="fr-FR" smtClean="0"/>
              <a:t>09/10/2023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D8DF-840F-48B5-9539-7122C9B1FF78}" type="datetime1">
              <a:rPr lang="fr-FR" smtClean="0"/>
              <a:t>09/10/2023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D2286-9E44-48A8-A540-F66213973D11}" type="datetime1">
              <a:rPr lang="fr-FR" smtClean="0"/>
              <a:t>09/10/2023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2C78C-35F3-4DC5-A498-A71E7F8923B2}" type="datetime1">
              <a:rPr lang="fr-FR" smtClean="0"/>
              <a:t>09/10/2023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C409B-9D09-4884-BD08-A4B0843EDEFD}" type="datetime1">
              <a:rPr lang="fr-FR" smtClean="0"/>
              <a:t>09/10/2023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35A8E-CBD3-49B0-8672-88A96D567443}" type="datetime1">
              <a:rPr lang="fr-FR" smtClean="0"/>
              <a:t>09/10/2023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AACF730-0039-4CE9-B8A9-633B0F7946BA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 8"/>
          <p:cNvSpPr>
            <a:spLocks noGrp="1"/>
          </p:cNvSpPr>
          <p:nvPr>
            <p:ph type="title"/>
          </p:nvPr>
        </p:nvSpPr>
        <p:spPr>
          <a:xfrm>
            <a:off x="1104900" y="704088"/>
            <a:ext cx="9067800" cy="1143000"/>
          </a:xfrm>
          <a:prstGeom prst="rect">
            <a:avLst/>
          </a:prstGeom>
        </p:spPr>
        <p:txBody>
          <a:bodyPr vert="horz" lIns="0" rIns="0" bIns="0" rtlCol="0" anchor="b">
            <a:normAutofit/>
          </a:bodyPr>
          <a:lstStyle/>
          <a:p>
            <a:pPr rtl="0"/>
            <a:r>
              <a:rPr lang="fr-FR" noProof="0" dirty="0"/>
              <a:t>Cliquez pour modifier le style du titre</a:t>
            </a:r>
            <a:endParaRPr kumimoji="0" lang="fr-FR" noProof="0" dirty="0"/>
          </a:p>
        </p:txBody>
      </p:sp>
      <p:sp>
        <p:nvSpPr>
          <p:cNvPr id="30" name="Espace réservé du texte 29"/>
          <p:cNvSpPr>
            <a:spLocks noGrp="1"/>
          </p:cNvSpPr>
          <p:nvPr>
            <p:ph type="body" idx="1"/>
          </p:nvPr>
        </p:nvSpPr>
        <p:spPr>
          <a:xfrm>
            <a:off x="1104900" y="1935480"/>
            <a:ext cx="9067800" cy="438912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 rtl="0" eaLnBrk="1" latinLnBrk="0" hangingPunct="1"/>
            <a:r>
              <a:rPr lang="fr-FR" noProof="0" dirty="0"/>
              <a:t>Deuxième niveau</a:t>
            </a:r>
          </a:p>
          <a:p>
            <a:pPr lvl="2" rtl="0" eaLnBrk="1" latinLnBrk="0" hangingPunct="1"/>
            <a:r>
              <a:rPr lang="fr-FR" noProof="0" dirty="0"/>
              <a:t>Troisième niveau</a:t>
            </a:r>
          </a:p>
          <a:p>
            <a:pPr lvl="3" rtl="0" eaLnBrk="1" latinLnBrk="0" hangingPunct="1"/>
            <a:r>
              <a:rPr lang="fr-FR" noProof="0" dirty="0"/>
              <a:t>Quatrième niveau</a:t>
            </a:r>
          </a:p>
          <a:p>
            <a:pPr lvl="4" rtl="0" eaLnBrk="1" latinLnBrk="0" hangingPunct="1"/>
            <a:r>
              <a:rPr lang="fr-FR" noProof="0" dirty="0"/>
              <a:t>Cinquième niveau</a:t>
            </a:r>
          </a:p>
        </p:txBody>
      </p:sp>
      <p:sp>
        <p:nvSpPr>
          <p:cNvPr id="10" name="Espace réservé de la date 9"/>
          <p:cNvSpPr>
            <a:spLocks noGrp="1"/>
          </p:cNvSpPr>
          <p:nvPr>
            <p:ph type="dt" sz="half" idx="2"/>
          </p:nvPr>
        </p:nvSpPr>
        <p:spPr>
          <a:xfrm>
            <a:off x="1104900" y="6356351"/>
            <a:ext cx="23495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eaLnBrk="1" latinLnBrk="0" hangingPunct="1">
              <a:defRPr kumimoji="0" sz="11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DF4DB75-9F03-4A04-9B58-A90092084F99}" type="datetime1">
              <a:rPr lang="fr-FR" smtClean="0"/>
              <a:t>09/10/2023</a:t>
            </a:fld>
            <a:endParaRPr lang="fr-FR"/>
          </a:p>
        </p:txBody>
      </p:sp>
      <p:sp>
        <p:nvSpPr>
          <p:cNvPr id="22" name="Espace réservé du pied de page 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eaLnBrk="1" latinLnBrk="0" hangingPunct="1">
              <a:defRPr kumimoji="0" sz="11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numéro de diapositive 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 eaLnBrk="1" latinLnBrk="0" hangingPunct="1">
              <a:defRPr kumimoji="0" sz="11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AACF730-0039-4CE9-B8A9-633B0F7946BA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95000"/>
        <a:buFont typeface="Wingdings 2" panose="05020102010507070707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7015" algn="l" rtl="0" eaLnBrk="1" latinLnBrk="0" hangingPunct="1">
        <a:spcBef>
          <a:spcPct val="20000"/>
        </a:spcBef>
        <a:buClr>
          <a:schemeClr val="accent1">
            <a:lumMod val="50000"/>
          </a:schemeClr>
        </a:buClr>
        <a:buSzPct val="8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7015" algn="l" rtl="0" eaLnBrk="1" latinLnBrk="0" hangingPunct="1">
        <a:spcBef>
          <a:spcPct val="20000"/>
        </a:spcBef>
        <a:buClr>
          <a:schemeClr val="accent2">
            <a:lumMod val="50000"/>
          </a:schemeClr>
        </a:buClr>
        <a:buSzPct val="70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185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65000"/>
        <a:buFont typeface="Wingdings 2" panose="05020102010507070707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185" algn="l" rtl="0" eaLnBrk="1" latinLnBrk="0" hangingPunct="1">
        <a:spcBef>
          <a:spcPct val="20000"/>
        </a:spcBef>
        <a:buClr>
          <a:schemeClr val="accent4">
            <a:lumMod val="50000"/>
          </a:schemeClr>
        </a:buClr>
        <a:buSzPct val="65000"/>
        <a:buFont typeface="Wingdings 2" panose="05020102010507070707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185" algn="l" rtl="0" eaLnBrk="1" latinLnBrk="0" hangingPunct="1">
        <a:spcBef>
          <a:spcPct val="20000"/>
        </a:spcBef>
        <a:buClr>
          <a:schemeClr val="accent5">
            <a:lumMod val="50000"/>
          </a:schemeClr>
        </a:buClr>
        <a:buSzPct val="80000"/>
        <a:buFont typeface="Wingdings 2" panose="05020102010507070707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>
            <a:lumMod val="50000"/>
          </a:schemeClr>
        </a:buClr>
        <a:buSzPct val="80000"/>
        <a:buFont typeface="Wingdings 2" panose="05020102010507070707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5DB7424-186D-4117-9E74-C0D7E9B084DC}" type="datetime1">
              <a:rPr lang="fr-FR" noProof="0" smtClean="0"/>
              <a:t>09/10/2023</a:t>
            </a:fld>
            <a:endParaRPr lang="fr-F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.png"/><Relationship Id="rId18" Type="http://schemas.openxmlformats.org/officeDocument/2006/relationships/image" Target="../media/image9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notesSlide" Target="../notesSlides/notesSlide1.xml"/><Relationship Id="rId17" Type="http://schemas.openxmlformats.org/officeDocument/2006/relationships/image" Target="../media/image8.png"/><Relationship Id="rId2" Type="http://schemas.openxmlformats.org/officeDocument/2006/relationships/tags" Target="../tags/tag2.xml"/><Relationship Id="rId16" Type="http://schemas.openxmlformats.org/officeDocument/2006/relationships/image" Target="../media/image7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17.xml"/><Relationship Id="rId5" Type="http://schemas.openxmlformats.org/officeDocument/2006/relationships/tags" Target="../tags/tag5.xml"/><Relationship Id="rId15" Type="http://schemas.openxmlformats.org/officeDocument/2006/relationships/image" Target="../media/image6.png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2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13" Type="http://schemas.openxmlformats.org/officeDocument/2006/relationships/tags" Target="../tags/tag78.xml"/><Relationship Id="rId18" Type="http://schemas.openxmlformats.org/officeDocument/2006/relationships/image" Target="../media/image34.png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12" Type="http://schemas.openxmlformats.org/officeDocument/2006/relationships/tags" Target="../tags/tag77.xml"/><Relationship Id="rId17" Type="http://schemas.openxmlformats.org/officeDocument/2006/relationships/image" Target="../media/image33.png"/><Relationship Id="rId2" Type="http://schemas.openxmlformats.org/officeDocument/2006/relationships/tags" Target="../tags/tag67.xml"/><Relationship Id="rId16" Type="http://schemas.openxmlformats.org/officeDocument/2006/relationships/image" Target="../media/image32.png"/><Relationship Id="rId20" Type="http://schemas.openxmlformats.org/officeDocument/2006/relationships/image" Target="../media/image28.png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tags" Target="../tags/tag76.xml"/><Relationship Id="rId5" Type="http://schemas.openxmlformats.org/officeDocument/2006/relationships/tags" Target="../tags/tag70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75.xml"/><Relationship Id="rId19" Type="http://schemas.openxmlformats.org/officeDocument/2006/relationships/image" Target="../media/image29.png"/><Relationship Id="rId4" Type="http://schemas.openxmlformats.org/officeDocument/2006/relationships/tags" Target="../tags/tag69.xml"/><Relationship Id="rId9" Type="http://schemas.openxmlformats.org/officeDocument/2006/relationships/tags" Target="../tags/tag74.xml"/><Relationship Id="rId14" Type="http://schemas.openxmlformats.org/officeDocument/2006/relationships/tags" Target="../tags/tag7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87.xml"/><Relationship Id="rId13" Type="http://schemas.openxmlformats.org/officeDocument/2006/relationships/tags" Target="../tags/tag92.xml"/><Relationship Id="rId18" Type="http://schemas.openxmlformats.org/officeDocument/2006/relationships/image" Target="../media/image36.png"/><Relationship Id="rId3" Type="http://schemas.openxmlformats.org/officeDocument/2006/relationships/tags" Target="../tags/tag82.xml"/><Relationship Id="rId7" Type="http://schemas.openxmlformats.org/officeDocument/2006/relationships/tags" Target="../tags/tag86.xml"/><Relationship Id="rId12" Type="http://schemas.openxmlformats.org/officeDocument/2006/relationships/tags" Target="../tags/tag91.xml"/><Relationship Id="rId17" Type="http://schemas.openxmlformats.org/officeDocument/2006/relationships/image" Target="../media/image35.png"/><Relationship Id="rId2" Type="http://schemas.openxmlformats.org/officeDocument/2006/relationships/tags" Target="../tags/tag81.xml"/><Relationship Id="rId16" Type="http://schemas.openxmlformats.org/officeDocument/2006/relationships/image" Target="../media/image27.png"/><Relationship Id="rId20" Type="http://schemas.openxmlformats.org/officeDocument/2006/relationships/image" Target="../media/image38.png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tags" Target="../tags/tag90.xml"/><Relationship Id="rId5" Type="http://schemas.openxmlformats.org/officeDocument/2006/relationships/tags" Target="../tags/tag84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89.xml"/><Relationship Id="rId19" Type="http://schemas.openxmlformats.org/officeDocument/2006/relationships/image" Target="../media/image37.png"/><Relationship Id="rId4" Type="http://schemas.openxmlformats.org/officeDocument/2006/relationships/tags" Target="../tags/tag83.xml"/><Relationship Id="rId9" Type="http://schemas.openxmlformats.org/officeDocument/2006/relationships/tags" Target="../tags/tag88.xml"/><Relationship Id="rId14" Type="http://schemas.openxmlformats.org/officeDocument/2006/relationships/tags" Target="../tags/tag9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39.gif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7" Type="http://schemas.openxmlformats.org/officeDocument/2006/relationships/image" Target="../media/image41.png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image" Target="../media/image40.gif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7" Type="http://schemas.openxmlformats.org/officeDocument/2006/relationships/image" Target="../media/image43.pn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image" Target="../media/image42.gif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12.xml"/><Relationship Id="rId13" Type="http://schemas.openxmlformats.org/officeDocument/2006/relationships/tags" Target="../tags/tag117.xml"/><Relationship Id="rId18" Type="http://schemas.openxmlformats.org/officeDocument/2006/relationships/image" Target="../media/image34.png"/><Relationship Id="rId3" Type="http://schemas.openxmlformats.org/officeDocument/2006/relationships/tags" Target="../tags/tag107.xml"/><Relationship Id="rId7" Type="http://schemas.openxmlformats.org/officeDocument/2006/relationships/tags" Target="../tags/tag111.xml"/><Relationship Id="rId12" Type="http://schemas.openxmlformats.org/officeDocument/2006/relationships/tags" Target="../tags/tag116.xml"/><Relationship Id="rId17" Type="http://schemas.openxmlformats.org/officeDocument/2006/relationships/image" Target="../media/image33.png"/><Relationship Id="rId2" Type="http://schemas.openxmlformats.org/officeDocument/2006/relationships/tags" Target="../tags/tag106.xml"/><Relationship Id="rId16" Type="http://schemas.openxmlformats.org/officeDocument/2006/relationships/image" Target="../media/image32.png"/><Relationship Id="rId20" Type="http://schemas.openxmlformats.org/officeDocument/2006/relationships/image" Target="../media/image28.png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11" Type="http://schemas.openxmlformats.org/officeDocument/2006/relationships/tags" Target="../tags/tag115.xml"/><Relationship Id="rId5" Type="http://schemas.openxmlformats.org/officeDocument/2006/relationships/tags" Target="../tags/tag109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114.xml"/><Relationship Id="rId19" Type="http://schemas.openxmlformats.org/officeDocument/2006/relationships/image" Target="../media/image44.png"/><Relationship Id="rId4" Type="http://schemas.openxmlformats.org/officeDocument/2006/relationships/tags" Target="../tags/tag108.xml"/><Relationship Id="rId9" Type="http://schemas.openxmlformats.org/officeDocument/2006/relationships/tags" Target="../tags/tag113.xml"/><Relationship Id="rId14" Type="http://schemas.openxmlformats.org/officeDocument/2006/relationships/tags" Target="../tags/tag1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121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tags" Target="../tags/tag124.xml"/><Relationship Id="rId11" Type="http://schemas.openxmlformats.org/officeDocument/2006/relationships/image" Target="../media/image48.png"/><Relationship Id="rId5" Type="http://schemas.openxmlformats.org/officeDocument/2006/relationships/tags" Target="../tags/tag123.xml"/><Relationship Id="rId10" Type="http://schemas.openxmlformats.org/officeDocument/2006/relationships/image" Target="../media/image47.svg"/><Relationship Id="rId4" Type="http://schemas.openxmlformats.org/officeDocument/2006/relationships/tags" Target="../tags/tag122.xml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127.xml"/><Relationship Id="rId7" Type="http://schemas.openxmlformats.org/officeDocument/2006/relationships/image" Target="../media/image49.png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9.xml"/><Relationship Id="rId4" Type="http://schemas.openxmlformats.org/officeDocument/2006/relationships/tags" Target="../tags/tag12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3" Type="http://schemas.openxmlformats.org/officeDocument/2006/relationships/tags" Target="../tags/tag132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5.png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image" Target="../media/image54.svg"/><Relationship Id="rId5" Type="http://schemas.openxmlformats.org/officeDocument/2006/relationships/tags" Target="../tags/tag134.xml"/><Relationship Id="rId10" Type="http://schemas.openxmlformats.org/officeDocument/2006/relationships/image" Target="../media/image53.png"/><Relationship Id="rId4" Type="http://schemas.openxmlformats.org/officeDocument/2006/relationships/tags" Target="../tags/tag133.xml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tags" Target="../tags/tag13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10" Type="http://schemas.openxmlformats.org/officeDocument/2006/relationships/image" Target="../media/image59.png"/><Relationship Id="rId4" Type="http://schemas.openxmlformats.org/officeDocument/2006/relationships/tags" Target="../tags/tag139.xml"/><Relationship Id="rId9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49.xml"/><Relationship Id="rId13" Type="http://schemas.openxmlformats.org/officeDocument/2006/relationships/image" Target="../media/image60.png"/><Relationship Id="rId3" Type="http://schemas.openxmlformats.org/officeDocument/2006/relationships/tags" Target="../tags/tag144.xml"/><Relationship Id="rId7" Type="http://schemas.openxmlformats.org/officeDocument/2006/relationships/tags" Target="../tags/tag148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143.xml"/><Relationship Id="rId16" Type="http://schemas.openxmlformats.org/officeDocument/2006/relationships/image" Target="../media/image63.png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11" Type="http://schemas.openxmlformats.org/officeDocument/2006/relationships/tags" Target="../tags/tag152.xml"/><Relationship Id="rId5" Type="http://schemas.openxmlformats.org/officeDocument/2006/relationships/tags" Target="../tags/tag146.xml"/><Relationship Id="rId15" Type="http://schemas.openxmlformats.org/officeDocument/2006/relationships/image" Target="../media/image62.png"/><Relationship Id="rId10" Type="http://schemas.openxmlformats.org/officeDocument/2006/relationships/tags" Target="../tags/tag151.xml"/><Relationship Id="rId4" Type="http://schemas.openxmlformats.org/officeDocument/2006/relationships/tags" Target="../tags/tag145.xml"/><Relationship Id="rId9" Type="http://schemas.openxmlformats.org/officeDocument/2006/relationships/tags" Target="../tags/tag150.xml"/><Relationship Id="rId1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155.xml"/><Relationship Id="rId7" Type="http://schemas.openxmlformats.org/officeDocument/2006/relationships/tags" Target="../tags/tag156.xml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9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160.xml"/><Relationship Id="rId7" Type="http://schemas.openxmlformats.org/officeDocument/2006/relationships/image" Target="../media/image65.gif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62.xml"/><Relationship Id="rId4" Type="http://schemas.openxmlformats.org/officeDocument/2006/relationships/tags" Target="../tags/tag16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165.xml"/><Relationship Id="rId7" Type="http://schemas.openxmlformats.org/officeDocument/2006/relationships/image" Target="../media/image66.png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67.xml"/><Relationship Id="rId4" Type="http://schemas.openxmlformats.org/officeDocument/2006/relationships/tags" Target="../tags/tag16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70.xml"/><Relationship Id="rId7" Type="http://schemas.openxmlformats.org/officeDocument/2006/relationships/image" Target="../media/image67.png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72.xml"/><Relationship Id="rId4" Type="http://schemas.openxmlformats.org/officeDocument/2006/relationships/tags" Target="../tags/tag17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77.xml"/><Relationship Id="rId3" Type="http://schemas.openxmlformats.org/officeDocument/2006/relationships/tags" Target="../tags/tag17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tags" Target="../tags/tag178.xml"/><Relationship Id="rId5" Type="http://schemas.openxmlformats.org/officeDocument/2006/relationships/tags" Target="../tags/tag177.xml"/><Relationship Id="rId10" Type="http://schemas.openxmlformats.org/officeDocument/2006/relationships/image" Target="../media/image69.png"/><Relationship Id="rId4" Type="http://schemas.openxmlformats.org/officeDocument/2006/relationships/tags" Target="../tags/tag176.xml"/><Relationship Id="rId9" Type="http://schemas.openxmlformats.org/officeDocument/2006/relationships/image" Target="../media/image7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181.xml"/><Relationship Id="rId7" Type="http://schemas.openxmlformats.org/officeDocument/2006/relationships/image" Target="../media/image70.gif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83.xml"/><Relationship Id="rId4" Type="http://schemas.openxmlformats.org/officeDocument/2006/relationships/tags" Target="../tags/tag18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86.xml"/><Relationship Id="rId7" Type="http://schemas.openxmlformats.org/officeDocument/2006/relationships/image" Target="../media/image71.png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88.xml"/><Relationship Id="rId4" Type="http://schemas.openxmlformats.org/officeDocument/2006/relationships/tags" Target="../tags/tag18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191.xml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6" Type="http://schemas.openxmlformats.org/officeDocument/2006/relationships/image" Target="../media/image7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9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177.xml"/><Relationship Id="rId3" Type="http://schemas.openxmlformats.org/officeDocument/2006/relationships/tags" Target="../tags/tag19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6" Type="http://schemas.openxmlformats.org/officeDocument/2006/relationships/tags" Target="../tags/tag198.xml"/><Relationship Id="rId5" Type="http://schemas.openxmlformats.org/officeDocument/2006/relationships/tags" Target="../tags/tag197.xml"/><Relationship Id="rId10" Type="http://schemas.openxmlformats.org/officeDocument/2006/relationships/image" Target="../media/image73.png"/><Relationship Id="rId4" Type="http://schemas.openxmlformats.org/officeDocument/2006/relationships/tags" Target="../tags/tag196.xml"/><Relationship Id="rId9" Type="http://schemas.openxmlformats.org/officeDocument/2006/relationships/image" Target="../media/image7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201.xml"/><Relationship Id="rId7" Type="http://schemas.openxmlformats.org/officeDocument/2006/relationships/image" Target="../media/image74.gif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03.xml"/><Relationship Id="rId4" Type="http://schemas.openxmlformats.org/officeDocument/2006/relationships/tags" Target="../tags/tag20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206.xml"/><Relationship Id="rId7" Type="http://schemas.openxmlformats.org/officeDocument/2006/relationships/image" Target="../media/image75.png"/><Relationship Id="rId2" Type="http://schemas.openxmlformats.org/officeDocument/2006/relationships/tags" Target="../tags/tag205.xml"/><Relationship Id="rId1" Type="http://schemas.openxmlformats.org/officeDocument/2006/relationships/tags" Target="../tags/tag20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08.xml"/><Relationship Id="rId4" Type="http://schemas.openxmlformats.org/officeDocument/2006/relationships/tags" Target="../tags/tag20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211.xml"/><Relationship Id="rId7" Type="http://schemas.openxmlformats.org/officeDocument/2006/relationships/image" Target="../media/image76.png"/><Relationship Id="rId2" Type="http://schemas.openxmlformats.org/officeDocument/2006/relationships/tags" Target="../tags/tag210.xml"/><Relationship Id="rId1" Type="http://schemas.openxmlformats.org/officeDocument/2006/relationships/tags" Target="../tags/tag20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13.xml"/><Relationship Id="rId4" Type="http://schemas.openxmlformats.org/officeDocument/2006/relationships/tags" Target="../tags/tag21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tags" Target="../tags/tag216.xml"/><Relationship Id="rId7" Type="http://schemas.openxmlformats.org/officeDocument/2006/relationships/image" Target="../media/image750.png"/><Relationship Id="rId2" Type="http://schemas.openxmlformats.org/officeDocument/2006/relationships/tags" Target="../tags/tag215.xml"/><Relationship Id="rId1" Type="http://schemas.openxmlformats.org/officeDocument/2006/relationships/tags" Target="../tags/tag214.xml"/><Relationship Id="rId6" Type="http://schemas.openxmlformats.org/officeDocument/2006/relationships/tags" Target="../tags/tag21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7.xml"/><Relationship Id="rId9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tags" Target="../tags/tag220.xml"/><Relationship Id="rId7" Type="http://schemas.openxmlformats.org/officeDocument/2006/relationships/image" Target="../media/image26.png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22.xml"/><Relationship Id="rId4" Type="http://schemas.openxmlformats.org/officeDocument/2006/relationships/tags" Target="../tags/tag22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230.xml"/><Relationship Id="rId13" Type="http://schemas.openxmlformats.org/officeDocument/2006/relationships/image" Target="../media/image10.jpeg"/><Relationship Id="rId3" Type="http://schemas.openxmlformats.org/officeDocument/2006/relationships/tags" Target="../tags/tag225.xml"/><Relationship Id="rId7" Type="http://schemas.openxmlformats.org/officeDocument/2006/relationships/tags" Target="../tags/tag229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224.xml"/><Relationship Id="rId1" Type="http://schemas.openxmlformats.org/officeDocument/2006/relationships/tags" Target="../tags/tag223.xml"/><Relationship Id="rId6" Type="http://schemas.openxmlformats.org/officeDocument/2006/relationships/tags" Target="../tags/tag228.xml"/><Relationship Id="rId11" Type="http://schemas.openxmlformats.org/officeDocument/2006/relationships/tags" Target="../tags/tag233.xml"/><Relationship Id="rId5" Type="http://schemas.openxmlformats.org/officeDocument/2006/relationships/tags" Target="../tags/tag227.xml"/><Relationship Id="rId15" Type="http://schemas.openxmlformats.org/officeDocument/2006/relationships/image" Target="../media/image83.png"/><Relationship Id="rId10" Type="http://schemas.openxmlformats.org/officeDocument/2006/relationships/tags" Target="../tags/tag232.xml"/><Relationship Id="rId4" Type="http://schemas.openxmlformats.org/officeDocument/2006/relationships/tags" Target="../tags/tag226.xml"/><Relationship Id="rId9" Type="http://schemas.openxmlformats.org/officeDocument/2006/relationships/tags" Target="../tags/tag231.xml"/><Relationship Id="rId14" Type="http://schemas.openxmlformats.org/officeDocument/2006/relationships/tags" Target="../tags/tag2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236.xml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6" Type="http://schemas.openxmlformats.org/officeDocument/2006/relationships/image" Target="../media/image79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3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tags" Target="../tags/tag240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5.PNG"/><Relationship Id="rId2" Type="http://schemas.openxmlformats.org/officeDocument/2006/relationships/tags" Target="../tags/tag239.xml"/><Relationship Id="rId1" Type="http://schemas.openxmlformats.org/officeDocument/2006/relationships/tags" Target="../tags/tag238.xml"/><Relationship Id="rId6" Type="http://schemas.openxmlformats.org/officeDocument/2006/relationships/tags" Target="../tags/tag243.xml"/><Relationship Id="rId11" Type="http://schemas.openxmlformats.org/officeDocument/2006/relationships/image" Target="../media/image84.png"/><Relationship Id="rId5" Type="http://schemas.openxmlformats.org/officeDocument/2006/relationships/tags" Target="../tags/tag242.xml"/><Relationship Id="rId10" Type="http://schemas.openxmlformats.org/officeDocument/2006/relationships/image" Target="../media/image82.png"/><Relationship Id="rId4" Type="http://schemas.openxmlformats.org/officeDocument/2006/relationships/tags" Target="../tags/tag241.xml"/><Relationship Id="rId9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251.xml"/><Relationship Id="rId13" Type="http://schemas.openxmlformats.org/officeDocument/2006/relationships/image" Target="../media/image86.png"/><Relationship Id="rId18" Type="http://schemas.openxmlformats.org/officeDocument/2006/relationships/image" Target="../media/image91.png"/><Relationship Id="rId3" Type="http://schemas.openxmlformats.org/officeDocument/2006/relationships/tags" Target="../tags/tag246.xml"/><Relationship Id="rId7" Type="http://schemas.openxmlformats.org/officeDocument/2006/relationships/tags" Target="../tags/tag250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90.png"/><Relationship Id="rId2" Type="http://schemas.openxmlformats.org/officeDocument/2006/relationships/tags" Target="../tags/tag245.xml"/><Relationship Id="rId16" Type="http://schemas.openxmlformats.org/officeDocument/2006/relationships/image" Target="../media/image89.png"/><Relationship Id="rId20" Type="http://schemas.openxmlformats.org/officeDocument/2006/relationships/image" Target="../media/image93.png"/><Relationship Id="rId1" Type="http://schemas.openxmlformats.org/officeDocument/2006/relationships/tags" Target="../tags/tag244.xml"/><Relationship Id="rId6" Type="http://schemas.openxmlformats.org/officeDocument/2006/relationships/tags" Target="../tags/tag249.xml"/><Relationship Id="rId11" Type="http://schemas.openxmlformats.org/officeDocument/2006/relationships/tags" Target="../tags/tag254.xml"/><Relationship Id="rId5" Type="http://schemas.openxmlformats.org/officeDocument/2006/relationships/tags" Target="../tags/tag248.xml"/><Relationship Id="rId15" Type="http://schemas.openxmlformats.org/officeDocument/2006/relationships/image" Target="../media/image88.png"/><Relationship Id="rId10" Type="http://schemas.openxmlformats.org/officeDocument/2006/relationships/tags" Target="../tags/tag253.xml"/><Relationship Id="rId19" Type="http://schemas.openxmlformats.org/officeDocument/2006/relationships/image" Target="../media/image92.png"/><Relationship Id="rId4" Type="http://schemas.openxmlformats.org/officeDocument/2006/relationships/tags" Target="../tags/tag247.xml"/><Relationship Id="rId9" Type="http://schemas.openxmlformats.org/officeDocument/2006/relationships/tags" Target="../tags/tag252.xml"/><Relationship Id="rId1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21.xml"/><Relationship Id="rId7" Type="http://schemas.openxmlformats.org/officeDocument/2006/relationships/image" Target="../media/image11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3.xml"/><Relationship Id="rId10" Type="http://schemas.openxmlformats.org/officeDocument/2006/relationships/image" Target="../media/image14.png"/><Relationship Id="rId4" Type="http://schemas.openxmlformats.org/officeDocument/2006/relationships/tags" Target="../tags/tag22.xml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257.xml"/><Relationship Id="rId7" Type="http://schemas.openxmlformats.org/officeDocument/2006/relationships/image" Target="../media/image94.png"/><Relationship Id="rId2" Type="http://schemas.openxmlformats.org/officeDocument/2006/relationships/tags" Target="../tags/tag256.xml"/><Relationship Id="rId1" Type="http://schemas.openxmlformats.org/officeDocument/2006/relationships/tags" Target="../tags/tag25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59.xml"/><Relationship Id="rId4" Type="http://schemas.openxmlformats.org/officeDocument/2006/relationships/tags" Target="../tags/tag25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262.xml"/><Relationship Id="rId7" Type="http://schemas.openxmlformats.org/officeDocument/2006/relationships/image" Target="../media/image95.png"/><Relationship Id="rId2" Type="http://schemas.openxmlformats.org/officeDocument/2006/relationships/tags" Target="../tags/tag261.xml"/><Relationship Id="rId1" Type="http://schemas.openxmlformats.org/officeDocument/2006/relationships/tags" Target="../tags/tag26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64.xml"/><Relationship Id="rId4" Type="http://schemas.openxmlformats.org/officeDocument/2006/relationships/tags" Target="../tags/tag26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67.xml"/><Relationship Id="rId7" Type="http://schemas.openxmlformats.org/officeDocument/2006/relationships/tags" Target="../tags/tag271.xml"/><Relationship Id="rId2" Type="http://schemas.openxmlformats.org/officeDocument/2006/relationships/tags" Target="../tags/tag266.xml"/><Relationship Id="rId1" Type="http://schemas.openxmlformats.org/officeDocument/2006/relationships/tags" Target="../tags/tag265.xml"/><Relationship Id="rId6" Type="http://schemas.openxmlformats.org/officeDocument/2006/relationships/tags" Target="../tags/tag270.xml"/><Relationship Id="rId11" Type="http://schemas.openxmlformats.org/officeDocument/2006/relationships/image" Target="../media/image14.png"/><Relationship Id="rId5" Type="http://schemas.openxmlformats.org/officeDocument/2006/relationships/tags" Target="../tags/tag269.xml"/><Relationship Id="rId10" Type="http://schemas.openxmlformats.org/officeDocument/2006/relationships/image" Target="../media/image97.png"/><Relationship Id="rId4" Type="http://schemas.openxmlformats.org/officeDocument/2006/relationships/tags" Target="../tags/tag268.xml"/><Relationship Id="rId9" Type="http://schemas.openxmlformats.org/officeDocument/2006/relationships/image" Target="../media/image9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279.xml"/><Relationship Id="rId13" Type="http://schemas.openxmlformats.org/officeDocument/2006/relationships/image" Target="../media/image100.png"/><Relationship Id="rId3" Type="http://schemas.openxmlformats.org/officeDocument/2006/relationships/tags" Target="../tags/tag274.xml"/><Relationship Id="rId7" Type="http://schemas.openxmlformats.org/officeDocument/2006/relationships/tags" Target="../tags/tag278.xml"/><Relationship Id="rId12" Type="http://schemas.openxmlformats.org/officeDocument/2006/relationships/image" Target="../media/image99.png"/><Relationship Id="rId2" Type="http://schemas.openxmlformats.org/officeDocument/2006/relationships/tags" Target="../tags/tag273.xml"/><Relationship Id="rId1" Type="http://schemas.openxmlformats.org/officeDocument/2006/relationships/tags" Target="../tags/tag272.xml"/><Relationship Id="rId6" Type="http://schemas.openxmlformats.org/officeDocument/2006/relationships/tags" Target="../tags/tag277.xml"/><Relationship Id="rId11" Type="http://schemas.openxmlformats.org/officeDocument/2006/relationships/image" Target="../media/image98.png"/><Relationship Id="rId5" Type="http://schemas.openxmlformats.org/officeDocument/2006/relationships/tags" Target="../tags/tag276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275.xml"/><Relationship Id="rId9" Type="http://schemas.openxmlformats.org/officeDocument/2006/relationships/tags" Target="../tags/tag28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283.xml"/><Relationship Id="rId2" Type="http://schemas.openxmlformats.org/officeDocument/2006/relationships/tags" Target="../tags/tag282.xml"/><Relationship Id="rId1" Type="http://schemas.openxmlformats.org/officeDocument/2006/relationships/tags" Target="../tags/tag281.xml"/><Relationship Id="rId5" Type="http://schemas.openxmlformats.org/officeDocument/2006/relationships/image" Target="../media/image101.jpeg"/><Relationship Id="rId4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291.xml"/><Relationship Id="rId13" Type="http://schemas.openxmlformats.org/officeDocument/2006/relationships/image" Target="../media/image104.png"/><Relationship Id="rId3" Type="http://schemas.openxmlformats.org/officeDocument/2006/relationships/tags" Target="../tags/tag286.xml"/><Relationship Id="rId7" Type="http://schemas.openxmlformats.org/officeDocument/2006/relationships/tags" Target="../tags/tag290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285.xml"/><Relationship Id="rId1" Type="http://schemas.openxmlformats.org/officeDocument/2006/relationships/tags" Target="../tags/tag284.xml"/><Relationship Id="rId6" Type="http://schemas.openxmlformats.org/officeDocument/2006/relationships/tags" Target="../tags/tag289.xml"/><Relationship Id="rId11" Type="http://schemas.openxmlformats.org/officeDocument/2006/relationships/tags" Target="../tags/tag294.xml"/><Relationship Id="rId5" Type="http://schemas.openxmlformats.org/officeDocument/2006/relationships/tags" Target="../tags/tag288.xml"/><Relationship Id="rId15" Type="http://schemas.openxmlformats.org/officeDocument/2006/relationships/image" Target="../media/image106.png"/><Relationship Id="rId10" Type="http://schemas.openxmlformats.org/officeDocument/2006/relationships/tags" Target="../tags/tag293.xml"/><Relationship Id="rId4" Type="http://schemas.openxmlformats.org/officeDocument/2006/relationships/tags" Target="../tags/tag287.xml"/><Relationship Id="rId9" Type="http://schemas.openxmlformats.org/officeDocument/2006/relationships/tags" Target="../tags/tag292.xml"/><Relationship Id="rId14" Type="http://schemas.openxmlformats.org/officeDocument/2006/relationships/image" Target="../media/image10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302.xml"/><Relationship Id="rId13" Type="http://schemas.openxmlformats.org/officeDocument/2006/relationships/image" Target="../media/image108.png"/><Relationship Id="rId3" Type="http://schemas.openxmlformats.org/officeDocument/2006/relationships/tags" Target="../tags/tag297.xml"/><Relationship Id="rId7" Type="http://schemas.openxmlformats.org/officeDocument/2006/relationships/tags" Target="../tags/tag301.xml"/><Relationship Id="rId12" Type="http://schemas.openxmlformats.org/officeDocument/2006/relationships/image" Target="../media/image107.png"/><Relationship Id="rId2" Type="http://schemas.openxmlformats.org/officeDocument/2006/relationships/tags" Target="../tags/tag296.xml"/><Relationship Id="rId1" Type="http://schemas.openxmlformats.org/officeDocument/2006/relationships/tags" Target="../tags/tag295.xml"/><Relationship Id="rId6" Type="http://schemas.openxmlformats.org/officeDocument/2006/relationships/tags" Target="../tags/tag300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299.xml"/><Relationship Id="rId10" Type="http://schemas.openxmlformats.org/officeDocument/2006/relationships/tags" Target="../tags/tag304.xml"/><Relationship Id="rId4" Type="http://schemas.openxmlformats.org/officeDocument/2006/relationships/tags" Target="../tags/tag298.xml"/><Relationship Id="rId9" Type="http://schemas.openxmlformats.org/officeDocument/2006/relationships/tags" Target="../tags/tag30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28.xml"/><Relationship Id="rId10" Type="http://schemas.openxmlformats.org/officeDocument/2006/relationships/tags" Target="../tags/tag33.xml"/><Relationship Id="rId4" Type="http://schemas.openxmlformats.org/officeDocument/2006/relationships/tags" Target="../tags/tag27.xml"/><Relationship Id="rId9" Type="http://schemas.openxmlformats.org/officeDocument/2006/relationships/tags" Target="../tags/tag3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tags" Target="../tags/tag36.xml"/><Relationship Id="rId7" Type="http://schemas.openxmlformats.org/officeDocument/2006/relationships/image" Target="../media/image15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tags" Target="../tags/tag41.xml"/><Relationship Id="rId7" Type="http://schemas.openxmlformats.org/officeDocument/2006/relationships/tags" Target="../tags/tag45.xml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tags" Target="../tags/tag40.xml"/><Relationship Id="rId16" Type="http://schemas.openxmlformats.org/officeDocument/2006/relationships/image" Target="../media/image22.png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43.xml"/><Relationship Id="rId15" Type="http://schemas.openxmlformats.org/officeDocument/2006/relationships/image" Target="../media/image21.png"/><Relationship Id="rId10" Type="http://schemas.openxmlformats.org/officeDocument/2006/relationships/tags" Target="../tags/tag48.xml"/><Relationship Id="rId4" Type="http://schemas.openxmlformats.org/officeDocument/2006/relationships/tags" Target="../tags/tag42.xml"/><Relationship Id="rId9" Type="http://schemas.openxmlformats.org/officeDocument/2006/relationships/tags" Target="../tags/tag47.xml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59.xml"/><Relationship Id="rId13" Type="http://schemas.openxmlformats.org/officeDocument/2006/relationships/slideLayout" Target="../slideLayouts/slideLayout4.xml"/><Relationship Id="rId3" Type="http://schemas.openxmlformats.org/officeDocument/2006/relationships/tags" Target="../tags/tag54.xml"/><Relationship Id="rId7" Type="http://schemas.openxmlformats.org/officeDocument/2006/relationships/tags" Target="../tags/tag58.xml"/><Relationship Id="rId12" Type="http://schemas.openxmlformats.org/officeDocument/2006/relationships/tags" Target="../tags/tag63.xml"/><Relationship Id="rId2" Type="http://schemas.openxmlformats.org/officeDocument/2006/relationships/tags" Target="../tags/tag53.xml"/><Relationship Id="rId16" Type="http://schemas.openxmlformats.org/officeDocument/2006/relationships/image" Target="../media/image29.png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tags" Target="../tags/tag62.xml"/><Relationship Id="rId5" Type="http://schemas.openxmlformats.org/officeDocument/2006/relationships/tags" Target="../tags/tag56.xml"/><Relationship Id="rId15" Type="http://schemas.openxmlformats.org/officeDocument/2006/relationships/image" Target="../media/image28.png"/><Relationship Id="rId10" Type="http://schemas.openxmlformats.org/officeDocument/2006/relationships/tags" Target="../tags/tag61.xml"/><Relationship Id="rId4" Type="http://schemas.openxmlformats.org/officeDocument/2006/relationships/tags" Target="../tags/tag55.xml"/><Relationship Id="rId9" Type="http://schemas.openxmlformats.org/officeDocument/2006/relationships/tags" Target="../tags/tag60.xml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767788" y="562062"/>
            <a:ext cx="10728251" cy="1812021"/>
          </a:xfrm>
          <a:ln w="38100">
            <a:solidFill>
              <a:schemeClr val="bg1"/>
            </a:solidFill>
          </a:ln>
        </p:spPr>
        <p:txBody>
          <a:bodyPr rtlCol="0">
            <a:noAutofit/>
          </a:bodyPr>
          <a:lstStyle/>
          <a:p>
            <a:pPr algn="ctr" rtl="0"/>
            <a:r>
              <a:rPr lang="fr-FR" sz="4000" dirty="0">
                <a:solidFill>
                  <a:schemeClr val="bg1"/>
                </a:solidFill>
              </a:rPr>
              <a:t>Une alternative à la modélisation </a:t>
            </a:r>
            <a:r>
              <a:rPr lang="fr-FR" sz="4000" dirty="0" err="1">
                <a:solidFill>
                  <a:schemeClr val="bg1"/>
                </a:solidFill>
              </a:rPr>
              <a:t>morphodynamique</a:t>
            </a:r>
            <a:r>
              <a:rPr lang="fr-FR" sz="4000" dirty="0">
                <a:solidFill>
                  <a:schemeClr val="bg1"/>
                </a:solidFill>
              </a:rPr>
              <a:t> par transfert local forcée par un modèle à résolution de phase</a:t>
            </a:r>
          </a:p>
        </p:txBody>
      </p:sp>
      <p:pic>
        <p:nvPicPr>
          <p:cNvPr id="5" name="Imag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607" y="5980980"/>
            <a:ext cx="840357" cy="84035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039" y="5672489"/>
            <a:ext cx="1466985" cy="146698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575" y="5988505"/>
            <a:ext cx="1833437" cy="83630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385" y="5880492"/>
            <a:ext cx="1848228" cy="105527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064" y="6047221"/>
            <a:ext cx="2470603" cy="77412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15" y="6041236"/>
            <a:ext cx="2027471" cy="780102"/>
          </a:xfrm>
          <a:prstGeom prst="rect">
            <a:avLst/>
          </a:prstGeom>
        </p:spPr>
      </p:pic>
      <p:sp>
        <p:nvSpPr>
          <p:cNvPr id="31" name="ZoneTexte 30"/>
          <p:cNvSpPr txBox="1"/>
          <p:nvPr>
            <p:custDataLst>
              <p:tags r:id="rId8"/>
            </p:custDataLst>
          </p:nvPr>
        </p:nvSpPr>
        <p:spPr>
          <a:xfrm>
            <a:off x="0" y="3960976"/>
            <a:ext cx="1219200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fr-FR" sz="28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R. Dupont</a:t>
            </a:r>
            <a:r>
              <a:rPr lang="fr-FR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sz="2800" b="1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1,2,3</a:t>
            </a:r>
            <a:r>
              <a:rPr lang="fr-FR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F. Bouchette </a:t>
            </a:r>
            <a:r>
              <a:rPr lang="fr-FR" sz="2800" b="1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1,3</a:t>
            </a:r>
            <a:r>
              <a:rPr lang="fr-FR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B. Mohammadi </a:t>
            </a:r>
            <a:r>
              <a:rPr lang="fr-FR" sz="2800" b="1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2,3</a:t>
            </a:r>
          </a:p>
        </p:txBody>
      </p:sp>
      <p:sp>
        <p:nvSpPr>
          <p:cNvPr id="32" name="ZoneTexte 31"/>
          <p:cNvSpPr txBox="1"/>
          <p:nvPr>
            <p:custDataLst>
              <p:tags r:id="rId9"/>
            </p:custDataLst>
          </p:nvPr>
        </p:nvSpPr>
        <p:spPr>
          <a:xfrm>
            <a:off x="0" y="4697379"/>
            <a:ext cx="121920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fr-FR" sz="16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 GEOSCIENCES-M, Univ Montpellier, CNRS, Montpellier, France, ronan.dupont@umontpellier.fr,  frederic.bouchette@umontpellier.fr</a:t>
            </a:r>
          </a:p>
          <a:p>
            <a:pPr algn="ctr"/>
            <a:r>
              <a:rPr lang="fr-FR" sz="16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 IMAG, Univ Montpellier, CNRS, Montpellier, France, bijan.mohammadi@umontpellier.fr</a:t>
            </a:r>
          </a:p>
          <a:p>
            <a:pPr algn="ctr"/>
            <a:r>
              <a:rPr lang="fr-FR" sz="16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 GLADYS, Univ Montpellier, CNRS, Le Grau du Roi, France</a:t>
            </a:r>
          </a:p>
        </p:txBody>
      </p:sp>
      <p:sp>
        <p:nvSpPr>
          <p:cNvPr id="12" name="ZoneTexte 11"/>
          <p:cNvSpPr txBox="1"/>
          <p:nvPr>
            <p:custDataLst>
              <p:tags r:id="rId10"/>
            </p:custDataLst>
          </p:nvPr>
        </p:nvSpPr>
        <p:spPr>
          <a:xfrm rot="19060550">
            <a:off x="10342773" y="6177236"/>
            <a:ext cx="618763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fr-FR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rbel Light" panose="020B0303020204020204" pitchFamily="34" charset="0"/>
              </a:rPr>
              <a:t>Gladys</a:t>
            </a:r>
            <a:endParaRPr lang="fr-FR" sz="800" b="1" baseline="30000" dirty="0">
              <a:solidFill>
                <a:schemeClr val="tx1">
                  <a:lumMod val="85000"/>
                  <a:lumOff val="15000"/>
                </a:schemeClr>
              </a:solidFill>
              <a:latin typeface="Corbel Light" panose="020B0303020204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C75C790-5424-7C89-BDB0-362810A8D3C6}"/>
              </a:ext>
            </a:extLst>
          </p:cNvPr>
          <p:cNvSpPr txBox="1"/>
          <p:nvPr/>
        </p:nvSpPr>
        <p:spPr>
          <a:xfrm>
            <a:off x="0" y="2570082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JMVPR 2023 – Île d’Aix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1 2"/>
          <p:cNvSpPr txBox="1"/>
          <p:nvPr>
            <p:custDataLst>
              <p:tags r:id="rId1"/>
            </p:custDataLst>
          </p:nvPr>
        </p:nvSpPr>
        <p:spPr>
          <a:xfrm>
            <a:off x="168275" y="66040"/>
            <a:ext cx="8596630" cy="7893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u="sng" dirty="0">
                <a:latin typeface="Georgia" panose="02040502050405020303" pitchFamily="18" charset="0"/>
              </a:rPr>
              <a:t>II) </a:t>
            </a:r>
            <a:r>
              <a:rPr lang="fr-FR" altLang="en-US" u="sng" dirty="0">
                <a:latin typeface="Georgia" panose="02040502050405020303" pitchFamily="18" charset="0"/>
              </a:rPr>
              <a:t>Modèle OptiMorph</a:t>
            </a:r>
          </a:p>
        </p:txBody>
      </p:sp>
      <p:sp>
        <p:nvSpPr>
          <p:cNvPr id="10" name="Titre 1 1"/>
          <p:cNvSpPr txBox="1"/>
          <p:nvPr>
            <p:custDataLst>
              <p:tags r:id="rId2"/>
            </p:custDataLst>
          </p:nvPr>
        </p:nvSpPr>
        <p:spPr>
          <a:xfrm>
            <a:off x="486968" y="630551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latin typeface="Georgia" panose="02040502050405020303" pitchFamily="18" charset="0"/>
              </a:rPr>
              <a:t>3) </a:t>
            </a:r>
            <a:r>
              <a:rPr lang="fr-FR" altLang="en-US" sz="2400" dirty="0">
                <a:latin typeface="Georgia" panose="02040502050405020303" pitchFamily="18" charset="0"/>
              </a:rPr>
              <a:t>Modèle </a:t>
            </a:r>
            <a:r>
              <a:rPr lang="fr-FR" altLang="en-US" sz="2400" dirty="0" err="1">
                <a:latin typeface="Georgia" panose="02040502050405020303" pitchFamily="18" charset="0"/>
              </a:rPr>
              <a:t>morphodynamique</a:t>
            </a:r>
            <a:endParaRPr lang="fr-FR" altLang="en-US" sz="2400" dirty="0">
              <a:latin typeface="Georgia" panose="02040502050405020303" pitchFamily="18" charset="0"/>
            </a:endParaRPr>
          </a:p>
        </p:txBody>
      </p:sp>
      <p:sp>
        <p:nvSpPr>
          <p:cNvPr id="12" name="Espace réservé du contenu 11"/>
          <p:cNvSpPr>
            <a:spLocks noGrp="1"/>
          </p:cNvSpPr>
          <p:nvPr>
            <p:ph sz="half" idx="1"/>
          </p:nvPr>
        </p:nvSpPr>
        <p:spPr>
          <a:xfrm>
            <a:off x="244600" y="925510"/>
            <a:ext cx="10604500" cy="9556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fr-FR" altLang="en-US" sz="2000" i="1" dirty="0"/>
          </a:p>
          <a:p>
            <a:pPr algn="just"/>
            <a:endParaRPr lang="fr-FR" altLang="en-US" sz="2000" i="1" dirty="0"/>
          </a:p>
          <a:p>
            <a:pPr marL="0" indent="0" algn="just">
              <a:buNone/>
            </a:pPr>
            <a:endParaRPr lang="fr-FR" altLang="en-US" sz="2000" i="1" dirty="0"/>
          </a:p>
        </p:txBody>
      </p:sp>
      <p:pic>
        <p:nvPicPr>
          <p:cNvPr id="5" name="Image 4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E0180951-6A72-40FB-75C6-09F3E799B7D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18" y="1121301"/>
            <a:ext cx="8533953" cy="5301728"/>
          </a:xfrm>
          <a:prstGeom prst="rect">
            <a:avLst/>
          </a:prstGeom>
        </p:spPr>
      </p:pic>
      <p:pic>
        <p:nvPicPr>
          <p:cNvPr id="3" name="Picture 2" descr="Home - XBeach - oss.deltares.nl">
            <a:extLst>
              <a:ext uri="{FF2B5EF4-FFF2-40B4-BE49-F238E27FC236}">
                <a16:creationId xmlns:a16="http://schemas.microsoft.com/office/drawing/2014/main" id="{CC86F158-68B8-193C-12A6-D4435BBAD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665" y="2260542"/>
            <a:ext cx="877354" cy="87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7ADEB5C-EDAC-117D-844C-5B7354A36B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1587" y="89761"/>
            <a:ext cx="4004417" cy="8357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0B97778-D606-6AD5-64CE-0364908CF343}"/>
              </a:ext>
            </a:extLst>
          </p:cNvPr>
          <p:cNvSpPr/>
          <p:nvPr/>
        </p:nvSpPr>
        <p:spPr>
          <a:xfrm>
            <a:off x="453501" y="6490193"/>
            <a:ext cx="9713956" cy="365125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fr-FR" sz="1400" i="1" dirty="0">
                <a:solidFill>
                  <a:schemeClr val="tx2"/>
                </a:solidFill>
                <a:latin typeface="Georgia" panose="02040502050405020303" pitchFamily="18" charset="0"/>
                <a:sym typeface="+mn-ea"/>
              </a:rPr>
              <a:t>Figure 3. Calcul d’énergie de H selon deux configurations différentes. Violet état avant expérience en canal; vert: après.</a:t>
            </a:r>
          </a:p>
        </p:txBody>
      </p:sp>
    </p:spTree>
    <p:extLst>
      <p:ext uri="{BB962C8B-B14F-4D97-AF65-F5344CB8AC3E}">
        <p14:creationId xmlns:p14="http://schemas.microsoft.com/office/powerpoint/2010/main" val="2224110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\documentclass{article}&#10;\usepackage{amsmath}&#10;\pagestyle{empty}&#10;\begin{document}&#10;&#10;$&#10;\begin{cases}&#10;\psi(t=0)=\psi_0\\&#10;\psi_t=\Upsilon\Lambda d&#10;\end{cases}&#10;$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361" y="1057340"/>
            <a:ext cx="1894959" cy="851821"/>
          </a:xfrm>
          <a:prstGeom prst="rect">
            <a:avLst/>
          </a:prstGeom>
        </p:spPr>
      </p:pic>
      <p:pic>
        <p:nvPicPr>
          <p:cNvPr id="52" name="Image 51" descr="IguanaTex Bitmap Display&#10;&#10;\documentclass{article}&#10;\usepackage{amsmath}&#10;\pagestyle{empty}&#10;\begin{document}&#10;&#10;\noindent $\psi_{t}$ : evolution of the seabed over time $\left[m . s^{-1}\right]$\\&#10;$\Upsilon$ : abrasion of sand [m.s. $\mathrm{kg}^{-1}$ ]\\&#10;$\Lambda$ : excitation of the seabed by the water waves \\ $\psi_{0}$ : initial seabed elevation $[\mathrm{m}]$\\&#10;$d=-\nabla_{\psi}J$ + constraints : the decent direction [J.$\mathrm{m}^{-2}$ ]&#10;&#10;&#10;\end{document}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581" y="939153"/>
            <a:ext cx="5909820" cy="1473375"/>
          </a:xfrm>
          <a:prstGeom prst="rect">
            <a:avLst/>
          </a:prstGeom>
        </p:spPr>
      </p:pic>
      <p:sp>
        <p:nvSpPr>
          <p:cNvPr id="26" name="Titre 1 1"/>
          <p:cNvSpPr txBox="1"/>
          <p:nvPr>
            <p:custDataLst>
              <p:tags r:id="rId3"/>
            </p:custDataLst>
          </p:nvPr>
        </p:nvSpPr>
        <p:spPr>
          <a:xfrm>
            <a:off x="486968" y="630551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latin typeface="Georgia" panose="02040502050405020303" pitchFamily="18" charset="0"/>
              </a:rPr>
              <a:t>3) </a:t>
            </a:r>
            <a:r>
              <a:rPr lang="fr-FR" altLang="en-US" sz="2400" dirty="0">
                <a:latin typeface="Georgia" panose="02040502050405020303" pitchFamily="18" charset="0"/>
              </a:rPr>
              <a:t>Modèle </a:t>
            </a:r>
            <a:r>
              <a:rPr lang="fr-FR" altLang="en-US" sz="2400" dirty="0" err="1">
                <a:latin typeface="Georgia" panose="02040502050405020303" pitchFamily="18" charset="0"/>
              </a:rPr>
              <a:t>morphodynamique</a:t>
            </a:r>
            <a:endParaRPr lang="fr-FR" altLang="en-US" sz="2400" dirty="0">
              <a:latin typeface="Georgia" panose="02040502050405020303" pitchFamily="18" charset="0"/>
            </a:endParaRPr>
          </a:p>
        </p:txBody>
      </p:sp>
      <p:sp>
        <p:nvSpPr>
          <p:cNvPr id="31" name="Titre 1 2"/>
          <p:cNvSpPr txBox="1"/>
          <p:nvPr>
            <p:custDataLst>
              <p:tags r:id="rId4"/>
            </p:custDataLst>
          </p:nvPr>
        </p:nvSpPr>
        <p:spPr>
          <a:xfrm>
            <a:off x="168275" y="66040"/>
            <a:ext cx="8596630" cy="7893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u="sng" dirty="0">
                <a:latin typeface="Georgia" panose="02040502050405020303" pitchFamily="18" charset="0"/>
              </a:rPr>
              <a:t>II) </a:t>
            </a:r>
            <a:r>
              <a:rPr lang="fr-FR" altLang="en-US" u="sng" dirty="0">
                <a:latin typeface="Georgia" panose="02040502050405020303" pitchFamily="18" charset="0"/>
              </a:rPr>
              <a:t>Modèle OptiMorph</a:t>
            </a:r>
          </a:p>
        </p:txBody>
      </p:sp>
      <p:sp>
        <p:nvSpPr>
          <p:cNvPr id="40" name="Espace réservé du contenu 2 2"/>
          <p:cNvSpPr txBox="1"/>
          <p:nvPr>
            <p:custDataLst>
              <p:tags r:id="rId5"/>
            </p:custDataLst>
          </p:nvPr>
        </p:nvSpPr>
        <p:spPr>
          <a:xfrm>
            <a:off x="567109" y="2937022"/>
            <a:ext cx="3488734" cy="758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000" dirty="0">
              <a:latin typeface="Georgia" panose="02040502050405020303" pitchFamily="18" charset="0"/>
            </a:endParaRPr>
          </a:p>
        </p:txBody>
      </p:sp>
      <p:sp>
        <p:nvSpPr>
          <p:cNvPr id="42" name="Espace réservé du contenu 2 4"/>
          <p:cNvSpPr txBox="1"/>
          <p:nvPr>
            <p:custDataLst>
              <p:tags r:id="rId6"/>
            </p:custDataLst>
          </p:nvPr>
        </p:nvSpPr>
        <p:spPr>
          <a:xfrm>
            <a:off x="172736" y="1224405"/>
            <a:ext cx="3035357" cy="410771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err="1">
                <a:latin typeface="Georgia" panose="02040502050405020303" pitchFamily="18" charset="0"/>
              </a:rPr>
              <a:t>Governing</a:t>
            </a:r>
            <a:r>
              <a:rPr lang="fr-FR" sz="2000" dirty="0">
                <a:latin typeface="Georgia" panose="02040502050405020303" pitchFamily="18" charset="0"/>
              </a:rPr>
              <a:t> </a:t>
            </a:r>
            <a:r>
              <a:rPr lang="fr-FR" sz="2000" dirty="0" err="1">
                <a:latin typeface="Georgia" panose="02040502050405020303" pitchFamily="18" charset="0"/>
              </a:rPr>
              <a:t>equations</a:t>
            </a:r>
            <a:endParaRPr lang="fr-FR" sz="2000" dirty="0">
              <a:latin typeface="Georgia" panose="02040502050405020303" pitchFamily="18" charset="0"/>
            </a:endParaRPr>
          </a:p>
        </p:txBody>
      </p:sp>
      <p:sp>
        <p:nvSpPr>
          <p:cNvPr id="5" name="Rectangle 4"/>
          <p:cNvSpPr/>
          <p:nvPr>
            <p:custDataLst>
              <p:tags r:id="rId7"/>
            </p:custDataLst>
          </p:nvPr>
        </p:nvSpPr>
        <p:spPr>
          <a:xfrm>
            <a:off x="6043377" y="2125446"/>
            <a:ext cx="1214120" cy="30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dk1"/>
                </a:solidFill>
              </a14:hiddenFill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altLang="en-US"/>
          </a:p>
        </p:txBody>
      </p:sp>
      <p:pic>
        <p:nvPicPr>
          <p:cNvPr id="6" name="Imag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9054"/>
            <a:ext cx="5350340" cy="4918946"/>
          </a:xfrm>
          <a:prstGeom prst="rect">
            <a:avLst/>
          </a:prstGeom>
        </p:spPr>
      </p:pic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11</a:t>
            </a:fld>
            <a:endParaRPr lang="fr-FR"/>
          </a:p>
        </p:txBody>
      </p:sp>
      <p:sp>
        <p:nvSpPr>
          <p:cNvPr id="2" name="Espace réservé du contenu 2 3"/>
          <p:cNvSpPr txBox="1"/>
          <p:nvPr>
            <p:custDataLst>
              <p:tags r:id="rId10"/>
            </p:custDataLst>
          </p:nvPr>
        </p:nvSpPr>
        <p:spPr>
          <a:xfrm>
            <a:off x="5761140" y="5237348"/>
            <a:ext cx="3488734" cy="758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000" dirty="0">
              <a:latin typeface="Georgia" panose="02040502050405020303" pitchFamily="18" charset="0"/>
            </a:endParaRPr>
          </a:p>
        </p:txBody>
      </p:sp>
      <p:pic>
        <p:nvPicPr>
          <p:cNvPr id="10" name="Image 9" descr="\documentclass{article}&#10;\usepackage{amsmath}&#10;\pagestyle{empty}&#10;\begin{document}&#10;&#10;$J(\psi, t)=\frac{1}{16} \int_{\Omega} \rho_{\mathrm{w}} g H^{2}(\psi, x, t) d x \quad\left[J . m^{-1}\right]$&#10;&#10;&#10;\end{document}" title="IguanaTex Bitmap Display">
            <a:extLst>
              <a:ext uri="{FF2B5EF4-FFF2-40B4-BE49-F238E27FC236}">
                <a16:creationId xmlns:a16="http://schemas.microsoft.com/office/drawing/2014/main" id="{DA38C353-7645-8A0F-A564-D7ADECF0973F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976" y="3997382"/>
            <a:ext cx="4710499" cy="309648"/>
          </a:xfrm>
          <a:prstGeom prst="rect">
            <a:avLst/>
          </a:prstGeom>
        </p:spPr>
      </p:pic>
      <p:pic>
        <p:nvPicPr>
          <p:cNvPr id="4" name="Image 3" descr="IguanaTex Bitmap Display&#10;&#10;\documentclass{article}&#10;\usepackage{amsmath}&#10;\pagestyle{empty}&#10;\begin{document}&#10;&#10;\noindent $\Omega_{\mathrm{S}}$ : shoaling zone $[\mathrm{m}]$ \\&#10; $\rho_{\mathrm{w}}$ : water density [kg.m ${ }^{-3}$ ] \\&#10; $g$ : gravitational acceleration $\left[m . s^{-2}\right]$ \\&#10; $H$ : significant wave height $[m]$&#10;&#10;&#10;\end{document}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940" y="4794249"/>
            <a:ext cx="4121468" cy="1167910"/>
          </a:xfrm>
          <a:prstGeom prst="rect">
            <a:avLst/>
          </a:prstGeom>
        </p:spPr>
      </p:pic>
      <p:sp>
        <p:nvSpPr>
          <p:cNvPr id="8" name="Espace réservé du contenu 2 1"/>
          <p:cNvSpPr>
            <a:spLocks noGrp="1"/>
          </p:cNvSpPr>
          <p:nvPr>
            <p:ph idx="1"/>
            <p:custDataLst>
              <p:tags r:id="rId13"/>
            </p:custDataLst>
          </p:nvPr>
        </p:nvSpPr>
        <p:spPr>
          <a:xfrm>
            <a:off x="5602776" y="3110199"/>
            <a:ext cx="2095322" cy="396940"/>
          </a:xfrm>
          <a:ln w="1905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fr-FR" sz="2000" dirty="0" err="1">
                <a:latin typeface="Georgia" panose="02040502050405020303" pitchFamily="18" charset="0"/>
              </a:rPr>
              <a:t>Cost-function</a:t>
            </a:r>
            <a:endParaRPr lang="fr-FR" sz="2000" dirty="0">
              <a:latin typeface="Georgia" panose="02040502050405020303" pitchFamily="18" charset="0"/>
            </a:endParaRPr>
          </a:p>
        </p:txBody>
      </p:sp>
      <p:sp>
        <p:nvSpPr>
          <p:cNvPr id="9" name="Rectangle 8"/>
          <p:cNvSpPr/>
          <p:nvPr>
            <p:custDataLst>
              <p:tags r:id="rId14"/>
            </p:custDataLst>
          </p:nvPr>
        </p:nvSpPr>
        <p:spPr>
          <a:xfrm>
            <a:off x="5488940" y="3952224"/>
            <a:ext cx="3908448" cy="39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dk1"/>
                </a:solidFill>
              </a14:hiddenFill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113589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12</a:t>
            </a:fld>
            <a:endParaRPr lang="fr-FR"/>
          </a:p>
        </p:txBody>
      </p:sp>
      <p:pic>
        <p:nvPicPr>
          <p:cNvPr id="9" name="Image 8" descr="IguanaTex Bitmap Display&#10;&#10;\documentclass{article}&#10;\usepackage{amsmath}&#10;\pagestyle{empty}&#10;\begin{document}&#10;&#10;$\left|\frac{\partial \psi}{\partial x}\right| \leq M_{\text {slope }}$&#10;&#10;&#10;\end{document}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86" y="3322967"/>
            <a:ext cx="2372580" cy="750786"/>
          </a:xfrm>
          <a:prstGeom prst="rect">
            <a:avLst/>
          </a:prstGeom>
        </p:spPr>
      </p:pic>
      <p:pic>
        <p:nvPicPr>
          <p:cNvPr id="11" name="Image 10" descr="IguanaTex Bitmap Display&#10;&#10;\documentclass{article}&#10;\usepackage{amsmath}&#10;\pagestyle{empty}&#10;\begin{document}&#10;&#10;$\int_{\Omega} \psi(t, x) d x=\int_{\Omega} \psi_{0}(x) d x $&#10;&#10;&#10;\end{document}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69" y="3407564"/>
            <a:ext cx="4575866" cy="473534"/>
          </a:xfrm>
          <a:prstGeom prst="rect">
            <a:avLst/>
          </a:prstGeom>
        </p:spPr>
      </p:pic>
      <p:pic>
        <p:nvPicPr>
          <p:cNvPr id="13" name="Image 12" descr="IguanaTex Bitmap Display&#10;&#10;\documentclass{article}&#10;\usepackage{amsmath}&#10;\pagestyle{empty}&#10;\begin{document}&#10;&#10;$\forall t \in[0, T]$&#10;&#10;&#10;\end{document}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889" y="3512717"/>
            <a:ext cx="1323612" cy="313536"/>
          </a:xfrm>
          <a:prstGeom prst="rect">
            <a:avLst/>
          </a:prstGeom>
        </p:spPr>
      </p:pic>
      <p:sp>
        <p:nvSpPr>
          <p:cNvPr id="26" name="Titre 1 1"/>
          <p:cNvSpPr txBox="1"/>
          <p:nvPr>
            <p:custDataLst>
              <p:tags r:id="rId5"/>
            </p:custDataLst>
          </p:nvPr>
        </p:nvSpPr>
        <p:spPr>
          <a:xfrm>
            <a:off x="486968" y="630551"/>
            <a:ext cx="4797301" cy="5258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latin typeface="Georgia" panose="02040502050405020303" pitchFamily="18" charset="0"/>
              </a:rPr>
              <a:t>4) </a:t>
            </a:r>
            <a:r>
              <a:rPr lang="fr-FR" altLang="en-US" sz="2400" dirty="0">
                <a:latin typeface="Georgia" panose="02040502050405020303" pitchFamily="18" charset="0"/>
              </a:rPr>
              <a:t>Contraintes additionnelles</a:t>
            </a:r>
          </a:p>
        </p:txBody>
      </p:sp>
      <p:pic>
        <p:nvPicPr>
          <p:cNvPr id="28" name="Image 2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1282" y="4437346"/>
            <a:ext cx="5407255" cy="2081937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4472409"/>
            <a:ext cx="5407257" cy="2011813"/>
          </a:xfrm>
          <a:prstGeom prst="rect">
            <a:avLst/>
          </a:prstGeom>
        </p:spPr>
      </p:pic>
      <p:sp>
        <p:nvSpPr>
          <p:cNvPr id="31" name="Titre 1 2"/>
          <p:cNvSpPr txBox="1"/>
          <p:nvPr>
            <p:custDataLst>
              <p:tags r:id="rId8"/>
            </p:custDataLst>
          </p:nvPr>
        </p:nvSpPr>
        <p:spPr>
          <a:xfrm>
            <a:off x="168275" y="66040"/>
            <a:ext cx="8596630" cy="7893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u="sng" dirty="0">
                <a:latin typeface="Georgia" panose="02040502050405020303" pitchFamily="18" charset="0"/>
              </a:rPr>
              <a:t>II) </a:t>
            </a:r>
            <a:r>
              <a:rPr lang="fr-FR" altLang="en-US" u="sng" dirty="0">
                <a:latin typeface="Georgia" panose="02040502050405020303" pitchFamily="18" charset="0"/>
              </a:rPr>
              <a:t>Modèle OptiMorph</a:t>
            </a:r>
          </a:p>
        </p:txBody>
      </p:sp>
      <p:sp>
        <p:nvSpPr>
          <p:cNvPr id="40" name="Espace réservé du contenu 2 2"/>
          <p:cNvSpPr txBox="1"/>
          <p:nvPr>
            <p:custDataLst>
              <p:tags r:id="rId9"/>
            </p:custDataLst>
          </p:nvPr>
        </p:nvSpPr>
        <p:spPr>
          <a:xfrm>
            <a:off x="567109" y="980628"/>
            <a:ext cx="3488734" cy="758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000" dirty="0">
              <a:latin typeface="Georgia" panose="02040502050405020303" pitchFamily="18" charset="0"/>
            </a:endParaRPr>
          </a:p>
        </p:txBody>
      </p:sp>
      <p:sp>
        <p:nvSpPr>
          <p:cNvPr id="43" name="Espace réservé du contenu 2 5"/>
          <p:cNvSpPr txBox="1"/>
          <p:nvPr>
            <p:custDataLst>
              <p:tags r:id="rId10"/>
            </p:custDataLst>
          </p:nvPr>
        </p:nvSpPr>
        <p:spPr>
          <a:xfrm>
            <a:off x="813910" y="2000611"/>
            <a:ext cx="3652680" cy="645734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>
                <a:latin typeface="Georgia" panose="02040502050405020303" pitchFamily="18" charset="0"/>
              </a:rPr>
              <a:t>Contrainte de pente</a:t>
            </a:r>
          </a:p>
        </p:txBody>
      </p:sp>
      <p:cxnSp>
        <p:nvCxnSpPr>
          <p:cNvPr id="47" name="Connecteur droit 46"/>
          <p:cNvCxnSpPr>
            <a:cxnSpLocks/>
          </p:cNvCxnSpPr>
          <p:nvPr>
            <p:custDataLst>
              <p:tags r:id="rId11"/>
            </p:custDataLst>
          </p:nvPr>
        </p:nvCxnSpPr>
        <p:spPr>
          <a:xfrm>
            <a:off x="5755416" y="1828800"/>
            <a:ext cx="0" cy="45776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contenu 2 5"/>
          <p:cNvSpPr txBox="1"/>
          <p:nvPr>
            <p:custDataLst>
              <p:tags r:id="rId12"/>
            </p:custDataLst>
          </p:nvPr>
        </p:nvSpPr>
        <p:spPr>
          <a:xfrm>
            <a:off x="6773978" y="1658597"/>
            <a:ext cx="4051300" cy="1083125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>
                <a:latin typeface="Georgia" panose="02040502050405020303" pitchFamily="18" charset="0"/>
              </a:rPr>
              <a:t>Contrainte de conservation sableuse</a:t>
            </a:r>
          </a:p>
        </p:txBody>
      </p:sp>
      <p:sp>
        <p:nvSpPr>
          <p:cNvPr id="10" name="Rectangle 9"/>
          <p:cNvSpPr/>
          <p:nvPr>
            <p:custDataLst>
              <p:tags r:id="rId13"/>
            </p:custDataLst>
          </p:nvPr>
        </p:nvSpPr>
        <p:spPr>
          <a:xfrm>
            <a:off x="1022786" y="3247391"/>
            <a:ext cx="2661858" cy="88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dk1"/>
                </a:solidFill>
              </a14:hiddenFill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altLang="en-US"/>
          </a:p>
        </p:txBody>
      </p:sp>
      <p:sp>
        <p:nvSpPr>
          <p:cNvPr id="12" name="Rectangle 11"/>
          <p:cNvSpPr/>
          <p:nvPr>
            <p:custDataLst>
              <p:tags r:id="rId14"/>
            </p:custDataLst>
          </p:nvPr>
        </p:nvSpPr>
        <p:spPr>
          <a:xfrm>
            <a:off x="5910545" y="3342230"/>
            <a:ext cx="6198905" cy="64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dk1"/>
                </a:solidFill>
              </a14:hiddenFill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53A7C8-42BB-31EB-BFCC-1A8958350399}"/>
              </a:ext>
            </a:extLst>
          </p:cNvPr>
          <p:cNvSpPr/>
          <p:nvPr/>
        </p:nvSpPr>
        <p:spPr>
          <a:xfrm>
            <a:off x="2876559" y="6517778"/>
            <a:ext cx="5939951" cy="332909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fr-FR" sz="1400" i="1" dirty="0">
                <a:solidFill>
                  <a:schemeClr val="tx2"/>
                </a:solidFill>
                <a:latin typeface="Georgia" panose="02040502050405020303" pitchFamily="18" charset="0"/>
                <a:sym typeface="+mn-ea"/>
              </a:rPr>
              <a:t>Figure 4.   a) Contrainte de pente      b) Conservation du stock sableux.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13</a:t>
            </a:fld>
            <a:endParaRPr lang="fr-FR"/>
          </a:p>
        </p:txBody>
      </p:sp>
      <p:sp>
        <p:nvSpPr>
          <p:cNvPr id="12" name="Titre 1 1">
            <a:extLst>
              <a:ext uri="{FF2B5EF4-FFF2-40B4-BE49-F238E27FC236}">
                <a16:creationId xmlns:a16="http://schemas.microsoft.com/office/drawing/2014/main" id="{B2F7B2B6-A621-3F3F-6E9D-A67C4A248A6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01743" y="451513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latin typeface="Georgia" panose="02040502050405020303" pitchFamily="18" charset="0"/>
              </a:rPr>
              <a:t>5) </a:t>
            </a:r>
            <a:r>
              <a:rPr lang="fr-FR" altLang="en-US" sz="2400" dirty="0">
                <a:latin typeface="Georgia" panose="02040502050405020303" pitchFamily="18" charset="0"/>
              </a:rPr>
              <a:t>Temps de calculs </a:t>
            </a:r>
            <a:r>
              <a:rPr lang="fr-FR" sz="2400" dirty="0">
                <a:latin typeface="Georgia" panose="02040502050405020303" pitchFamily="18" charset="0"/>
              </a:rPr>
              <a:t>- Démonstration</a:t>
            </a:r>
            <a:endParaRPr lang="fr-FR" altLang="en-US" sz="2400" dirty="0">
              <a:latin typeface="Georgia" panose="02040502050405020303" pitchFamily="18" charset="0"/>
            </a:endParaRPr>
          </a:p>
        </p:txBody>
      </p:sp>
      <p:pic>
        <p:nvPicPr>
          <p:cNvPr id="6" name="Image 5" descr="Une image contenant Graphique, Police, logo, symbole&#10;&#10;Description générée automatiquement">
            <a:extLst>
              <a:ext uri="{FF2B5EF4-FFF2-40B4-BE49-F238E27FC236}">
                <a16:creationId xmlns:a16="http://schemas.microsoft.com/office/drawing/2014/main" id="{466175BE-C99B-F035-3F4C-51F70F8ED9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076" y="-35463"/>
            <a:ext cx="1134879" cy="1042335"/>
          </a:xfrm>
          <a:prstGeom prst="rect">
            <a:avLst/>
          </a:prstGeom>
        </p:spPr>
      </p:pic>
      <p:sp>
        <p:nvSpPr>
          <p:cNvPr id="7" name="Espace réservé du contenu 11">
            <a:extLst>
              <a:ext uri="{FF2B5EF4-FFF2-40B4-BE49-F238E27FC236}">
                <a16:creationId xmlns:a16="http://schemas.microsoft.com/office/drawing/2014/main" id="{6EAB3AB4-F53F-E6C0-1B6E-9C156EA795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20259" y="263202"/>
            <a:ext cx="7285662" cy="997180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fr-FR" sz="2000" dirty="0">
                <a:latin typeface="Georgia" panose="02040502050405020303" pitchFamily="18" charset="0"/>
              </a:rPr>
              <a:t>500 itérations avec 			  </a:t>
            </a:r>
            <a:r>
              <a:rPr lang="fr-FR" sz="2000" dirty="0">
                <a:solidFill>
                  <a:schemeClr val="bg1"/>
                </a:solidFill>
                <a:latin typeface="Georgia" panose="02040502050405020303" pitchFamily="18" charset="0"/>
              </a:rPr>
              <a:t>+ OptiMorph = 14 s</a:t>
            </a:r>
            <a:endParaRPr lang="fr-FR" altLang="en-US" sz="2000" dirty="0">
              <a:solidFill>
                <a:schemeClr val="bg1"/>
              </a:solidFill>
            </a:endParaRPr>
          </a:p>
        </p:txBody>
      </p:sp>
      <p:sp>
        <p:nvSpPr>
          <p:cNvPr id="3" name="Titre 1 2">
            <a:extLst>
              <a:ext uri="{FF2B5EF4-FFF2-40B4-BE49-F238E27FC236}">
                <a16:creationId xmlns:a16="http://schemas.microsoft.com/office/drawing/2014/main" id="{B80FEA99-0B35-939E-0E84-FD1D722BC22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68376" y="-19323"/>
            <a:ext cx="5712307" cy="61284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u="sng" dirty="0">
                <a:latin typeface="Georgia" panose="02040502050405020303" pitchFamily="18" charset="0"/>
              </a:rPr>
              <a:t>II) </a:t>
            </a:r>
            <a:r>
              <a:rPr lang="fr-FR" altLang="en-US" u="sng" dirty="0">
                <a:latin typeface="Georgia" panose="02040502050405020303" pitchFamily="18" charset="0"/>
              </a:rPr>
              <a:t>Modèle </a:t>
            </a:r>
            <a:r>
              <a:rPr lang="fr-FR" altLang="en-US" u="sng" dirty="0" err="1">
                <a:latin typeface="Georgia" panose="02040502050405020303" pitchFamily="18" charset="0"/>
              </a:rPr>
              <a:t>OptiMorph</a:t>
            </a:r>
            <a:endParaRPr lang="fr-FR" altLang="en-US" u="sng" dirty="0">
              <a:latin typeface="Georgia" panose="02040502050405020303" pitchFamily="18" charset="0"/>
            </a:endParaRPr>
          </a:p>
        </p:txBody>
      </p:sp>
      <p:pic>
        <p:nvPicPr>
          <p:cNvPr id="8" name="Image 7" descr="Une image contenant texte, capture d’écran, ordinateur, logiciel&#10;&#10;Description générée automatiquement">
            <a:extLst>
              <a:ext uri="{FF2B5EF4-FFF2-40B4-BE49-F238E27FC236}">
                <a16:creationId xmlns:a16="http://schemas.microsoft.com/office/drawing/2014/main" id="{53B5DAD0-5212-F91B-269B-8AA000CC87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4801"/>
            <a:ext cx="12192000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41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1 1"/>
          <p:cNvSpPr txBox="1"/>
          <p:nvPr>
            <p:custDataLst>
              <p:tags r:id="rId1"/>
            </p:custDataLst>
          </p:nvPr>
        </p:nvSpPr>
        <p:spPr>
          <a:xfrm>
            <a:off x="486968" y="630551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latin typeface="Georgia" panose="02040502050405020303" pitchFamily="18" charset="0"/>
              </a:rPr>
              <a:t>6) </a:t>
            </a:r>
            <a:r>
              <a:rPr lang="fr-FR" altLang="en-US" sz="2400" dirty="0">
                <a:latin typeface="Georgia" panose="02040502050405020303" pitchFamily="18" charset="0"/>
              </a:rPr>
              <a:t>Forçages – exemple + résultats</a:t>
            </a:r>
          </a:p>
        </p:txBody>
      </p:sp>
      <p:sp>
        <p:nvSpPr>
          <p:cNvPr id="31" name="Titre 1 2"/>
          <p:cNvSpPr txBox="1"/>
          <p:nvPr>
            <p:custDataLst>
              <p:tags r:id="rId2"/>
            </p:custDataLst>
          </p:nvPr>
        </p:nvSpPr>
        <p:spPr>
          <a:xfrm>
            <a:off x="168275" y="66040"/>
            <a:ext cx="8596630" cy="7893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u="sng" dirty="0">
                <a:latin typeface="Georgia" panose="02040502050405020303" pitchFamily="18" charset="0"/>
              </a:rPr>
              <a:t>II) </a:t>
            </a:r>
            <a:r>
              <a:rPr lang="fr-FR" altLang="en-US" u="sng" dirty="0">
                <a:latin typeface="Georgia" panose="02040502050405020303" pitchFamily="18" charset="0"/>
              </a:rPr>
              <a:t>Modèle OptiMorph</a:t>
            </a:r>
          </a:p>
        </p:txBody>
      </p:sp>
      <p:sp>
        <p:nvSpPr>
          <p:cNvPr id="40" name="Espace réservé du contenu 2 2"/>
          <p:cNvSpPr txBox="1"/>
          <p:nvPr>
            <p:custDataLst>
              <p:tags r:id="rId3"/>
            </p:custDataLst>
          </p:nvPr>
        </p:nvSpPr>
        <p:spPr>
          <a:xfrm>
            <a:off x="567109" y="2937022"/>
            <a:ext cx="3488734" cy="758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000" dirty="0">
              <a:latin typeface="Georgia" panose="02040502050405020303" pitchFamily="18" charset="0"/>
            </a:endParaRPr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14</a:t>
            </a:fld>
            <a:endParaRPr lang="fr-FR"/>
          </a:p>
        </p:txBody>
      </p:sp>
      <p:pic>
        <p:nvPicPr>
          <p:cNvPr id="10" name="Image 9" descr="Une image contenant texte, ligne, diagramme, Tracé&#10;&#10;Description générée automatiquement">
            <a:extLst>
              <a:ext uri="{FF2B5EF4-FFF2-40B4-BE49-F238E27FC236}">
                <a16:creationId xmlns:a16="http://schemas.microsoft.com/office/drawing/2014/main" id="{F8F1758D-2471-1427-5B9F-177312A612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0588"/>
            <a:ext cx="12192000" cy="5737412"/>
          </a:xfrm>
          <a:prstGeom prst="rect">
            <a:avLst/>
          </a:prstGeom>
        </p:spPr>
      </p:pic>
      <p:pic>
        <p:nvPicPr>
          <p:cNvPr id="3" name="Image 2" descr="Une image contenant Graphique, Police, logo, symbole&#10;&#10;Description générée automatiquement">
            <a:extLst>
              <a:ext uri="{FF2B5EF4-FFF2-40B4-BE49-F238E27FC236}">
                <a16:creationId xmlns:a16="http://schemas.microsoft.com/office/drawing/2014/main" id="{E96613C0-E7C2-8020-F30B-D6AEDF2F70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913" y="1120588"/>
            <a:ext cx="855552" cy="78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85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1 1"/>
          <p:cNvSpPr txBox="1"/>
          <p:nvPr>
            <p:custDataLst>
              <p:tags r:id="rId1"/>
            </p:custDataLst>
          </p:nvPr>
        </p:nvSpPr>
        <p:spPr>
          <a:xfrm>
            <a:off x="486968" y="605151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latin typeface="Georgia" panose="02040502050405020303" pitchFamily="18" charset="0"/>
              </a:rPr>
              <a:t>6) </a:t>
            </a:r>
            <a:r>
              <a:rPr lang="fr-FR" altLang="en-US" sz="2400" dirty="0">
                <a:latin typeface="Georgia" panose="02040502050405020303" pitchFamily="18" charset="0"/>
              </a:rPr>
              <a:t>Forçages – exemple + résultats</a:t>
            </a:r>
          </a:p>
        </p:txBody>
      </p:sp>
      <p:sp>
        <p:nvSpPr>
          <p:cNvPr id="31" name="Titre 1 2"/>
          <p:cNvSpPr txBox="1"/>
          <p:nvPr>
            <p:custDataLst>
              <p:tags r:id="rId2"/>
            </p:custDataLst>
          </p:nvPr>
        </p:nvSpPr>
        <p:spPr>
          <a:xfrm>
            <a:off x="168275" y="66040"/>
            <a:ext cx="8596630" cy="7893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u="sng" dirty="0">
                <a:latin typeface="Georgia" panose="02040502050405020303" pitchFamily="18" charset="0"/>
              </a:rPr>
              <a:t>II) </a:t>
            </a:r>
            <a:r>
              <a:rPr lang="fr-FR" altLang="en-US" u="sng" dirty="0">
                <a:latin typeface="Georgia" panose="02040502050405020303" pitchFamily="18" charset="0"/>
              </a:rPr>
              <a:t>Modèle OptiMorph</a:t>
            </a:r>
          </a:p>
        </p:txBody>
      </p:sp>
      <p:sp>
        <p:nvSpPr>
          <p:cNvPr id="40" name="Espace réservé du contenu 2 2"/>
          <p:cNvSpPr txBox="1"/>
          <p:nvPr>
            <p:custDataLst>
              <p:tags r:id="rId3"/>
            </p:custDataLst>
          </p:nvPr>
        </p:nvSpPr>
        <p:spPr>
          <a:xfrm>
            <a:off x="567109" y="2937022"/>
            <a:ext cx="3488734" cy="758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000" dirty="0">
              <a:latin typeface="Georgia" panose="02040502050405020303" pitchFamily="18" charset="0"/>
            </a:endParaRPr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15</a:t>
            </a:fld>
            <a:endParaRPr lang="fr-FR"/>
          </a:p>
        </p:txBody>
      </p:sp>
      <p:pic>
        <p:nvPicPr>
          <p:cNvPr id="5" name="Image 4" descr="Une image contenant texte, ligne, diagramme, Police&#10;&#10;Description générée automatiquement">
            <a:extLst>
              <a:ext uri="{FF2B5EF4-FFF2-40B4-BE49-F238E27FC236}">
                <a16:creationId xmlns:a16="http://schemas.microsoft.com/office/drawing/2014/main" id="{028B76EF-714D-E156-B821-2DC353546D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2059"/>
            <a:ext cx="12192000" cy="6096000"/>
          </a:xfrm>
          <a:prstGeom prst="rect">
            <a:avLst/>
          </a:prstGeom>
        </p:spPr>
      </p:pic>
      <p:pic>
        <p:nvPicPr>
          <p:cNvPr id="3" name="Image 2" descr="Une image contenant Graphique, Police, logo, symbole&#10;&#10;Description générée automatiquement">
            <a:extLst>
              <a:ext uri="{FF2B5EF4-FFF2-40B4-BE49-F238E27FC236}">
                <a16:creationId xmlns:a16="http://schemas.microsoft.com/office/drawing/2014/main" id="{D862DF14-EF67-B640-EFB7-BCB4AFF192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605" y="993484"/>
            <a:ext cx="934854" cy="85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417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\documentclass{article}&#10;\usepackage{amsmath}&#10;\pagestyle{empty}&#10;\begin{document}&#10;&#10;$&#10;\begin{cases}&#10;\psi(t=0)=\psi_0\\&#10;\psi_t=\Upsilon\Lambda d&#10;\end{cases}&#10;$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361" y="1057340"/>
            <a:ext cx="1894959" cy="851821"/>
          </a:xfrm>
          <a:prstGeom prst="rect">
            <a:avLst/>
          </a:prstGeom>
        </p:spPr>
      </p:pic>
      <p:pic>
        <p:nvPicPr>
          <p:cNvPr id="52" name="Image 51" descr="IguanaTex Bitmap Display&#10;&#10;\documentclass{article}&#10;\usepackage{amsmath}&#10;\pagestyle{empty}&#10;\begin{document}&#10;&#10;\noindent $\psi_{t}$ : evolution of the seabed over time $\left[m . s^{-1}\right]$\\&#10;$\Upsilon$ : abrasion of sand [m.s. $\mathrm{kg}^{-1}$ ]\\&#10;$\Lambda$ : excitation of the seabed by the water waves \\ $\psi_{0}$ : initial seabed elevation $[\mathrm{m}]$\\&#10;$d=-\nabla_{\psi}J$ + constraints : the decent direction [J.$\mathrm{m}^{-2}$ ]&#10;&#10;&#10;\end{document}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581" y="939153"/>
            <a:ext cx="5909820" cy="1473375"/>
          </a:xfrm>
          <a:prstGeom prst="rect">
            <a:avLst/>
          </a:prstGeom>
        </p:spPr>
      </p:pic>
      <p:sp>
        <p:nvSpPr>
          <p:cNvPr id="26" name="Titre 1 1"/>
          <p:cNvSpPr txBox="1"/>
          <p:nvPr>
            <p:custDataLst>
              <p:tags r:id="rId3"/>
            </p:custDataLst>
          </p:nvPr>
        </p:nvSpPr>
        <p:spPr>
          <a:xfrm>
            <a:off x="486968" y="630551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latin typeface="Georgia" panose="02040502050405020303" pitchFamily="18" charset="0"/>
              </a:rPr>
              <a:t>3) </a:t>
            </a:r>
            <a:r>
              <a:rPr lang="fr-FR" altLang="en-US" sz="2400" dirty="0">
                <a:latin typeface="Georgia" panose="02040502050405020303" pitchFamily="18" charset="0"/>
              </a:rPr>
              <a:t>Modèle </a:t>
            </a:r>
            <a:r>
              <a:rPr lang="fr-FR" altLang="en-US" sz="2400" dirty="0" err="1">
                <a:latin typeface="Georgia" panose="02040502050405020303" pitchFamily="18" charset="0"/>
              </a:rPr>
              <a:t>morphodynamique</a:t>
            </a:r>
            <a:endParaRPr lang="fr-FR" altLang="en-US" sz="2400" dirty="0">
              <a:latin typeface="Georgia" panose="02040502050405020303" pitchFamily="18" charset="0"/>
            </a:endParaRPr>
          </a:p>
        </p:txBody>
      </p:sp>
      <p:sp>
        <p:nvSpPr>
          <p:cNvPr id="31" name="Titre 1 2"/>
          <p:cNvSpPr txBox="1"/>
          <p:nvPr>
            <p:custDataLst>
              <p:tags r:id="rId4"/>
            </p:custDataLst>
          </p:nvPr>
        </p:nvSpPr>
        <p:spPr>
          <a:xfrm>
            <a:off x="168275" y="66040"/>
            <a:ext cx="8596630" cy="7893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u="sng" dirty="0">
                <a:latin typeface="Georgia" panose="02040502050405020303" pitchFamily="18" charset="0"/>
              </a:rPr>
              <a:t>II) </a:t>
            </a:r>
            <a:r>
              <a:rPr lang="fr-FR" altLang="en-US" u="sng" dirty="0">
                <a:latin typeface="Georgia" panose="02040502050405020303" pitchFamily="18" charset="0"/>
              </a:rPr>
              <a:t>Modèle OptiMorph</a:t>
            </a:r>
          </a:p>
        </p:txBody>
      </p:sp>
      <p:sp>
        <p:nvSpPr>
          <p:cNvPr id="40" name="Espace réservé du contenu 2 2"/>
          <p:cNvSpPr txBox="1"/>
          <p:nvPr>
            <p:custDataLst>
              <p:tags r:id="rId5"/>
            </p:custDataLst>
          </p:nvPr>
        </p:nvSpPr>
        <p:spPr>
          <a:xfrm>
            <a:off x="567109" y="2937022"/>
            <a:ext cx="3488734" cy="758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000" dirty="0">
              <a:latin typeface="Georgia" panose="02040502050405020303" pitchFamily="18" charset="0"/>
            </a:endParaRPr>
          </a:p>
        </p:txBody>
      </p:sp>
      <p:sp>
        <p:nvSpPr>
          <p:cNvPr id="42" name="Espace réservé du contenu 2 4"/>
          <p:cNvSpPr txBox="1"/>
          <p:nvPr>
            <p:custDataLst>
              <p:tags r:id="rId6"/>
            </p:custDataLst>
          </p:nvPr>
        </p:nvSpPr>
        <p:spPr>
          <a:xfrm>
            <a:off x="172736" y="1224405"/>
            <a:ext cx="3035357" cy="410771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err="1">
                <a:latin typeface="Georgia" panose="02040502050405020303" pitchFamily="18" charset="0"/>
              </a:rPr>
              <a:t>Governing</a:t>
            </a:r>
            <a:r>
              <a:rPr lang="fr-FR" sz="2000" dirty="0">
                <a:latin typeface="Georgia" panose="02040502050405020303" pitchFamily="18" charset="0"/>
              </a:rPr>
              <a:t> </a:t>
            </a:r>
            <a:r>
              <a:rPr lang="fr-FR" sz="2000" dirty="0" err="1">
                <a:latin typeface="Georgia" panose="02040502050405020303" pitchFamily="18" charset="0"/>
              </a:rPr>
              <a:t>equations</a:t>
            </a:r>
            <a:endParaRPr lang="fr-FR" sz="2000" dirty="0">
              <a:latin typeface="Georgia" panose="02040502050405020303" pitchFamily="18" charset="0"/>
            </a:endParaRPr>
          </a:p>
        </p:txBody>
      </p:sp>
      <p:sp>
        <p:nvSpPr>
          <p:cNvPr id="5" name="Rectangle 4"/>
          <p:cNvSpPr/>
          <p:nvPr>
            <p:custDataLst>
              <p:tags r:id="rId7"/>
            </p:custDataLst>
          </p:nvPr>
        </p:nvSpPr>
        <p:spPr>
          <a:xfrm>
            <a:off x="6043377" y="2125446"/>
            <a:ext cx="1214120" cy="30353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dk1"/>
                </a:solidFill>
              </a14:hiddenFill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altLang="en-US"/>
          </a:p>
        </p:txBody>
      </p:sp>
      <p:pic>
        <p:nvPicPr>
          <p:cNvPr id="6" name="Imag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9054"/>
            <a:ext cx="5350340" cy="4918946"/>
          </a:xfrm>
          <a:prstGeom prst="rect">
            <a:avLst/>
          </a:prstGeom>
        </p:spPr>
      </p:pic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16</a:t>
            </a:fld>
            <a:endParaRPr lang="fr-FR"/>
          </a:p>
        </p:txBody>
      </p:sp>
      <p:sp>
        <p:nvSpPr>
          <p:cNvPr id="2" name="Espace réservé du contenu 2 3"/>
          <p:cNvSpPr txBox="1"/>
          <p:nvPr>
            <p:custDataLst>
              <p:tags r:id="rId10"/>
            </p:custDataLst>
          </p:nvPr>
        </p:nvSpPr>
        <p:spPr>
          <a:xfrm>
            <a:off x="5761140" y="5237348"/>
            <a:ext cx="3488734" cy="758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000" dirty="0">
              <a:latin typeface="Georgia" panose="02040502050405020303" pitchFamily="18" charset="0"/>
            </a:endParaRPr>
          </a:p>
        </p:txBody>
      </p:sp>
      <p:pic>
        <p:nvPicPr>
          <p:cNvPr id="3" name="Image 2" descr="IguanaTex Bitmap Display&#10;&#10;\documentclass{article}&#10;\usepackage{amsmath}&#10;\pagestyle{empty}&#10;\begin{document}&#10;&#10;$J(\psi, t)=\frac{1}{16} \int_{\Omega_{\mathrm{S}}} \rho_{\mathrm{w}} g H^{2}(\psi, x, t) d x \quad\left[J . m^{-1}\right]$&#10;&#10;&#10;\end{document}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976" y="3997382"/>
            <a:ext cx="4818285" cy="335238"/>
          </a:xfrm>
          <a:prstGeom prst="rect">
            <a:avLst/>
          </a:prstGeom>
        </p:spPr>
      </p:pic>
      <p:pic>
        <p:nvPicPr>
          <p:cNvPr id="4" name="Image 3" descr="IguanaTex Bitmap Display&#10;&#10;\documentclass{article}&#10;\usepackage{amsmath}&#10;\pagestyle{empty}&#10;\begin{document}&#10;&#10;\noindent $\Omega_{\mathrm{S}}$ : shoaling zone $[\mathrm{m}]$ \\&#10; $\rho_{\mathrm{w}}$ : water density [kg.m ${ }^{-3}$ ] \\&#10; $g$ : gravitational acceleration $\left[m . s^{-2}\right]$ \\&#10; $H$ : significant wave height $[m]$&#10;&#10;&#10;\end{document}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940" y="4794249"/>
            <a:ext cx="4121468" cy="1167910"/>
          </a:xfrm>
          <a:prstGeom prst="rect">
            <a:avLst/>
          </a:prstGeom>
        </p:spPr>
      </p:pic>
      <p:sp>
        <p:nvSpPr>
          <p:cNvPr id="8" name="Espace réservé du contenu 2 1"/>
          <p:cNvSpPr>
            <a:spLocks noGrp="1"/>
          </p:cNvSpPr>
          <p:nvPr>
            <p:ph idx="1"/>
            <p:custDataLst>
              <p:tags r:id="rId13"/>
            </p:custDataLst>
          </p:nvPr>
        </p:nvSpPr>
        <p:spPr>
          <a:xfrm>
            <a:off x="5602776" y="3110199"/>
            <a:ext cx="2095322" cy="396940"/>
          </a:xfrm>
          <a:ln w="1905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fr-FR" sz="2000" dirty="0" err="1">
                <a:latin typeface="Georgia" panose="02040502050405020303" pitchFamily="18" charset="0"/>
              </a:rPr>
              <a:t>Cost-function</a:t>
            </a:r>
            <a:endParaRPr lang="fr-FR" sz="2000" dirty="0">
              <a:latin typeface="Georgia" panose="02040502050405020303" pitchFamily="18" charset="0"/>
            </a:endParaRPr>
          </a:p>
        </p:txBody>
      </p:sp>
      <p:sp>
        <p:nvSpPr>
          <p:cNvPr id="9" name="Rectangle 8"/>
          <p:cNvSpPr/>
          <p:nvPr>
            <p:custDataLst>
              <p:tags r:id="rId14"/>
            </p:custDataLst>
          </p:nvPr>
        </p:nvSpPr>
        <p:spPr>
          <a:xfrm>
            <a:off x="5488940" y="3952224"/>
            <a:ext cx="3908448" cy="39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dk1"/>
                </a:solidFill>
              </a14:hiddenFill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111975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17</a:t>
            </a:fld>
            <a:endParaRPr lang="fr-FR"/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8C850C57-B29F-D0D6-7430-DAED197B5273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746799" y="1301684"/>
            <a:ext cx="10237018" cy="612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fr-FR" sz="2800" dirty="0">
              <a:latin typeface="Georgia" panose="02040502050405020303" pitchFamily="18" charset="0"/>
            </a:endParaRPr>
          </a:p>
        </p:txBody>
      </p:sp>
      <p:sp>
        <p:nvSpPr>
          <p:cNvPr id="3" name="Titre 1 1">
            <a:extLst>
              <a:ext uri="{FF2B5EF4-FFF2-40B4-BE49-F238E27FC236}">
                <a16:creationId xmlns:a16="http://schemas.microsoft.com/office/drawing/2014/main" id="{8608C33D-3A67-672A-3598-FB26808B2F7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86968" y="630551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latin typeface="Georgia" panose="02040502050405020303" pitchFamily="18" charset="0"/>
              </a:rPr>
              <a:t>1) </a:t>
            </a:r>
            <a:r>
              <a:rPr lang="fr-FR" altLang="en-US" sz="2400" dirty="0">
                <a:latin typeface="Georgia" panose="02040502050405020303" pitchFamily="18" charset="0"/>
              </a:rPr>
              <a:t>Formalisme mathématique</a:t>
            </a:r>
          </a:p>
        </p:txBody>
      </p:sp>
      <p:pic>
        <p:nvPicPr>
          <p:cNvPr id="8" name="Image 7" descr="\documentclass{article}&#10;\usepackage{amsmath}&#10;\pagestyle{empty}&#10;\begin{document}&#10;&#10;&#10;$$\label{eq:c3:had_1}\nabla_\psi J=\lim_{\varepsilon\rightarrow 0} \left(\frac{1}{\varepsilon}[ J(\psi+\varepsilon \vec{n})-J(\psi)]\right)$$&#10;\noindent where $\vec{n}$ is the normal to the shape $\psi$.&#10;&#10;\noindent At order 1 we will consider the following approximation:&#10;$$\label{eq:c3:hadamrd}&#10; \nabla_\psi J\approx \lim_{\varepsilon\rightarrow 0} \left(\frac{1}{\varepsilon}[ J(\psi)+\varepsilon \overrightarrow{\nabla_X J}.\vec{n}-J(\psi)]\right)&#10;$$ &#10;\noindent with $X = \begin{pmatrix}x\\y\end{pmatrix}$. &#10;&#10;\end{document}" title="IguanaTex Bitmap Display">
            <a:extLst>
              <a:ext uri="{FF2B5EF4-FFF2-40B4-BE49-F238E27FC236}">
                <a16:creationId xmlns:a16="http://schemas.microsoft.com/office/drawing/2014/main" id="{B2999CBD-031D-932D-7F38-2CE2A82178C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1" y="1062577"/>
            <a:ext cx="7112937" cy="3323295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E00D3EC2-AA26-3E7C-46A8-1C25625763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85302" y="1565738"/>
            <a:ext cx="5096399" cy="5226125"/>
          </a:xfrm>
          <a:prstGeom prst="rect">
            <a:avLst/>
          </a:prstGeom>
        </p:spPr>
      </p:pic>
      <p:pic>
        <p:nvPicPr>
          <p:cNvPr id="13" name="Image 12" descr="\documentclass{article}&#10;\usepackage{amsmath}&#10;\pagestyle{empty}&#10;\begin{document}&#10;&#10;$\boxed{\nabla_\psi J=\nabla_X J. n}$&#10;&#10;&#10;\end{document}" title="IguanaTex Bitmap Display">
            <a:extLst>
              <a:ext uri="{FF2B5EF4-FFF2-40B4-BE49-F238E27FC236}">
                <a16:creationId xmlns:a16="http://schemas.microsoft.com/office/drawing/2014/main" id="{47A5E773-185B-650B-D6BC-60C5E1F62FB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988" y="4559008"/>
            <a:ext cx="1803109" cy="420418"/>
          </a:xfrm>
          <a:prstGeom prst="rect">
            <a:avLst/>
          </a:prstGeom>
        </p:spPr>
      </p:pic>
      <p:sp>
        <p:nvSpPr>
          <p:cNvPr id="5" name="Titre 1 2">
            <a:extLst>
              <a:ext uri="{FF2B5EF4-FFF2-40B4-BE49-F238E27FC236}">
                <a16:creationId xmlns:a16="http://schemas.microsoft.com/office/drawing/2014/main" id="{3F3EA63B-BC88-5E8B-C6F7-F8CBE5F497B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68376" y="66137"/>
            <a:ext cx="5712307" cy="61284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u="sng" dirty="0">
                <a:latin typeface="Georgia" panose="02040502050405020303" pitchFamily="18" charset="0"/>
              </a:rPr>
              <a:t>III) L’approche d’Hadamard</a:t>
            </a:r>
          </a:p>
        </p:txBody>
      </p:sp>
    </p:spTree>
    <p:extLst>
      <p:ext uri="{BB962C8B-B14F-4D97-AF65-F5344CB8AC3E}">
        <p14:creationId xmlns:p14="http://schemas.microsoft.com/office/powerpoint/2010/main" val="549887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18</a:t>
            </a:fld>
            <a:endParaRPr lang="fr-FR"/>
          </a:p>
        </p:txBody>
      </p:sp>
      <p:sp>
        <p:nvSpPr>
          <p:cNvPr id="31" name="Titre 1 2"/>
          <p:cNvSpPr txBox="1"/>
          <p:nvPr>
            <p:custDataLst>
              <p:tags r:id="rId2"/>
            </p:custDataLst>
          </p:nvPr>
        </p:nvSpPr>
        <p:spPr>
          <a:xfrm>
            <a:off x="168376" y="66137"/>
            <a:ext cx="5712307" cy="61284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u="sng" dirty="0">
                <a:latin typeface="Georgia" panose="02040502050405020303" pitchFamily="18" charset="0"/>
              </a:rPr>
              <a:t>III) L’approche d’Hadamard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8C850C57-B29F-D0D6-7430-DAED197B5273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746799" y="1301684"/>
            <a:ext cx="10237018" cy="612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fr-FR" sz="2800" dirty="0">
              <a:latin typeface="Georgia" panose="02040502050405020303" pitchFamily="18" charset="0"/>
            </a:endParaRPr>
          </a:p>
        </p:txBody>
      </p:sp>
      <p:sp>
        <p:nvSpPr>
          <p:cNvPr id="3" name="Titre 1 1">
            <a:extLst>
              <a:ext uri="{FF2B5EF4-FFF2-40B4-BE49-F238E27FC236}">
                <a16:creationId xmlns:a16="http://schemas.microsoft.com/office/drawing/2014/main" id="{8608C33D-3A67-672A-3598-FB26808B2F7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86968" y="630551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latin typeface="Georgia" panose="02040502050405020303" pitchFamily="18" charset="0"/>
              </a:rPr>
              <a:t>1) </a:t>
            </a:r>
            <a:r>
              <a:rPr lang="fr-FR" altLang="en-US" sz="2400" dirty="0">
                <a:latin typeface="Georgia" panose="02040502050405020303" pitchFamily="18" charset="0"/>
              </a:rPr>
              <a:t>Formalisme mathématique</a:t>
            </a:r>
          </a:p>
        </p:txBody>
      </p:sp>
      <p:pic>
        <p:nvPicPr>
          <p:cNvPr id="12" name="Image 11" descr="\documentclass{article}&#10;\usepackage{amsmath}&#10;\pagestyle{empty}&#10;\begin{document}&#10;&#10;&#10;En posant ici $J=H$,&#10;&#10;\end{document}" title="IguanaTex Bitmap Display">
            <a:extLst>
              <a:ext uri="{FF2B5EF4-FFF2-40B4-BE49-F238E27FC236}">
                <a16:creationId xmlns:a16="http://schemas.microsoft.com/office/drawing/2014/main" id="{711C7FBC-2E0C-3BF9-7B51-A190BA86024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76" y="1242879"/>
            <a:ext cx="2505854" cy="2393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A5EBF3-BA61-CA82-C692-A7E1C3C33C84}"/>
              </a:ext>
            </a:extLst>
          </p:cNvPr>
          <p:cNvSpPr/>
          <p:nvPr/>
        </p:nvSpPr>
        <p:spPr>
          <a:xfrm>
            <a:off x="1560352" y="6164893"/>
            <a:ext cx="8003097" cy="525327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fr-FR" sz="1400" i="1" dirty="0">
                <a:solidFill>
                  <a:schemeClr val="tx2"/>
                </a:solidFill>
                <a:latin typeface="Georgia" panose="02040502050405020303" pitchFamily="18" charset="0"/>
                <a:sym typeface="+mn-ea"/>
              </a:rPr>
              <a:t>Figure 5. a) Solution analytique et approximative avec l’approche Hadamard, </a:t>
            </a:r>
          </a:p>
          <a:p>
            <a:pPr marL="0" indent="0" algn="ctr">
              <a:buNone/>
            </a:pPr>
            <a:r>
              <a:rPr lang="fr-FR" sz="1400" i="1" dirty="0">
                <a:solidFill>
                  <a:schemeClr val="tx2"/>
                </a:solidFill>
                <a:latin typeface="Georgia" panose="02040502050405020303" pitchFamily="18" charset="0"/>
                <a:sym typeface="+mn-ea"/>
              </a:rPr>
              <a:t>b) Erreur numérique calculée par rapport à la solution analytique.</a:t>
            </a:r>
          </a:p>
        </p:txBody>
      </p:sp>
      <p:pic>
        <p:nvPicPr>
          <p:cNvPr id="10" name="Image 9" descr="Une image contenant texte, ligne, diagramme, Tracé&#10;&#10;Description générée automatiquement">
            <a:extLst>
              <a:ext uri="{FF2B5EF4-FFF2-40B4-BE49-F238E27FC236}">
                <a16:creationId xmlns:a16="http://schemas.microsoft.com/office/drawing/2014/main" id="{CFDADF6B-DBDE-D045-22FC-8E67F5B7C7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11" y="1600112"/>
            <a:ext cx="10520218" cy="453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50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19</a:t>
            </a:fld>
            <a:endParaRPr lang="fr-FR"/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8C850C57-B29F-D0D6-7430-DAED197B5273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746799" y="1301684"/>
            <a:ext cx="10237018" cy="612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fr-FR" sz="2800" dirty="0">
              <a:latin typeface="Georgia" panose="02040502050405020303" pitchFamily="18" charset="0"/>
            </a:endParaRPr>
          </a:p>
        </p:txBody>
      </p:sp>
      <p:sp>
        <p:nvSpPr>
          <p:cNvPr id="3" name="Titre 1 1">
            <a:extLst>
              <a:ext uri="{FF2B5EF4-FFF2-40B4-BE49-F238E27FC236}">
                <a16:creationId xmlns:a16="http://schemas.microsoft.com/office/drawing/2014/main" id="{8608C33D-3A67-672A-3598-FB26808B2F7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86968" y="630551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latin typeface="Georgia" panose="02040502050405020303" pitchFamily="18" charset="0"/>
              </a:rPr>
              <a:t>2) </a:t>
            </a:r>
            <a:r>
              <a:rPr lang="fr-FR" altLang="en-US" sz="2400" dirty="0">
                <a:latin typeface="Georgia" panose="02040502050405020303" pitchFamily="18" charset="0"/>
              </a:rPr>
              <a:t>Implémentation dans notre modèle</a:t>
            </a:r>
          </a:p>
        </p:txBody>
      </p:sp>
      <p:pic>
        <p:nvPicPr>
          <p:cNvPr id="16" name="Image 15" descr="\documentclass{article}&#10;\usepackage{amsmath}&#10;\pagestyle{empty}&#10;\begin{document}&#10;&#10;&#10;$\overrightarrow{\nabla_X H}=\begin{pmatrix}\frac{\partial H}{\partial x}\\ \frac{\partial H}{\partial \psi}\end{pmatrix}$ \hspace{0.5cm} $\vec{n}=\frac{1}{\sqrt{d \psi^2 +d x^2 }}\begin{pmatrix} -d\psi \\ d x \end{pmatrix}$\\&#10;\end{document}" title="IguanaTex Bitmap Display">
            <a:extLst>
              <a:ext uri="{FF2B5EF4-FFF2-40B4-BE49-F238E27FC236}">
                <a16:creationId xmlns:a16="http://schemas.microsoft.com/office/drawing/2014/main" id="{35C1515B-6670-FB28-9D5E-E29B4042B2A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9" y="1243393"/>
            <a:ext cx="6245021" cy="889873"/>
          </a:xfrm>
          <a:prstGeom prst="rect">
            <a:avLst/>
          </a:prstGeom>
        </p:spPr>
      </p:pic>
      <p:pic>
        <p:nvPicPr>
          <p:cNvPr id="8" name="Image 7" descr="\documentclass{article}&#10;\usepackage{amsmath}&#10;\pagestyle{empty}&#10;\begin{document}&#10;&#10;&#10;$\label{eq:c3:hadamard_optimorph}\boxed{\nabla_\psi H\approx\frac{\partial H}{\partial x}n_x + \frac{\partial H}{\partial \psi} n_y}$&#10;&#10;\end{document}" title="IguanaTex Bitmap Display">
            <a:extLst>
              <a:ext uri="{FF2B5EF4-FFF2-40B4-BE49-F238E27FC236}">
                <a16:creationId xmlns:a16="http://schemas.microsoft.com/office/drawing/2014/main" id="{696CA086-55D1-3347-87CF-04B39BA097C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305" y="1250884"/>
            <a:ext cx="3873917" cy="1012305"/>
          </a:xfrm>
          <a:prstGeom prst="rect">
            <a:avLst/>
          </a:prstGeom>
        </p:spPr>
      </p:pic>
      <p:pic>
        <p:nvPicPr>
          <p:cNvPr id="26" name="Graphique 25">
            <a:extLst>
              <a:ext uri="{FF2B5EF4-FFF2-40B4-BE49-F238E27FC236}">
                <a16:creationId xmlns:a16="http://schemas.microsoft.com/office/drawing/2014/main" id="{304DC53D-C0FD-F801-C6F0-2285EA9446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323191" y="2477945"/>
            <a:ext cx="6745774" cy="3854728"/>
          </a:xfrm>
          <a:prstGeom prst="rect">
            <a:avLst/>
          </a:prstGeom>
        </p:spPr>
      </p:pic>
      <p:pic>
        <p:nvPicPr>
          <p:cNvPr id="27" name="Graphique 26">
            <a:extLst>
              <a:ext uri="{FF2B5EF4-FFF2-40B4-BE49-F238E27FC236}">
                <a16:creationId xmlns:a16="http://schemas.microsoft.com/office/drawing/2014/main" id="{E584F09F-0076-B5A9-FA95-7E167B4964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795922" y="2477945"/>
            <a:ext cx="6745774" cy="38547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D7C68A0-ABD2-5B02-AD29-EC7B7F3B2F92}"/>
              </a:ext>
            </a:extLst>
          </p:cNvPr>
          <p:cNvSpPr/>
          <p:nvPr/>
        </p:nvSpPr>
        <p:spPr>
          <a:xfrm>
            <a:off x="1560352" y="6332673"/>
            <a:ext cx="8003097" cy="525327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fr-FR" sz="1400" i="1" dirty="0">
                <a:solidFill>
                  <a:schemeClr val="tx2"/>
                </a:solidFill>
                <a:latin typeface="Georgia" panose="02040502050405020303" pitchFamily="18" charset="0"/>
                <a:sym typeface="+mn-ea"/>
              </a:rPr>
              <a:t>Figure 6. a) Solution analytique et approximative avec l’approche Hadamard sur un cas simple, </a:t>
            </a:r>
          </a:p>
          <a:p>
            <a:pPr marL="0" indent="0" algn="ctr">
              <a:buNone/>
            </a:pPr>
            <a:r>
              <a:rPr lang="fr-FR" sz="1400" i="1" dirty="0">
                <a:solidFill>
                  <a:schemeClr val="tx2"/>
                </a:solidFill>
                <a:latin typeface="Georgia" panose="02040502050405020303" pitchFamily="18" charset="0"/>
                <a:sym typeface="+mn-ea"/>
              </a:rPr>
              <a:t>b) Solution analytique et approximative avec l’approche Hadamard sur un cas perturbé.</a:t>
            </a:r>
          </a:p>
        </p:txBody>
      </p:sp>
      <p:sp>
        <p:nvSpPr>
          <p:cNvPr id="6" name="Titre 1 2">
            <a:extLst>
              <a:ext uri="{FF2B5EF4-FFF2-40B4-BE49-F238E27FC236}">
                <a16:creationId xmlns:a16="http://schemas.microsoft.com/office/drawing/2014/main" id="{DD282752-E03C-810C-56DB-F219E85765B1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68376" y="66137"/>
            <a:ext cx="5712307" cy="61284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u="sng" dirty="0">
                <a:latin typeface="Georgia" panose="02040502050405020303" pitchFamily="18" charset="0"/>
              </a:rPr>
              <a:t>III) L’approche d’Hadamard</a:t>
            </a:r>
          </a:p>
        </p:txBody>
      </p:sp>
    </p:spTree>
    <p:extLst>
      <p:ext uri="{BB962C8B-B14F-4D97-AF65-F5344CB8AC3E}">
        <p14:creationId xmlns:p14="http://schemas.microsoft.com/office/powerpoint/2010/main" val="3270546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ague | Dessin surf, Dessin mer, Vague dessin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162" y="4152900"/>
            <a:ext cx="619125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2</a:t>
            </a:fld>
            <a:endParaRPr lang="fr-FR" dirty="0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94576" y="1049286"/>
            <a:ext cx="9609666" cy="4654426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fr-FR" sz="3200" dirty="0">
                <a:latin typeface="Georgia" panose="02040502050405020303" pitchFamily="18" charset="0"/>
              </a:rPr>
              <a:t> I) Introduction</a:t>
            </a:r>
            <a:endParaRPr lang="fr-FR" sz="3200" dirty="0">
              <a:latin typeface="Georgia" panose="02040502050405020303" pitchFamily="18" charset="0"/>
              <a:sym typeface="+mn-ea"/>
            </a:endParaRPr>
          </a:p>
          <a:p>
            <a:pPr algn="just"/>
            <a:r>
              <a:rPr lang="fr-FR" sz="3200" dirty="0">
                <a:latin typeface="Georgia" panose="02040502050405020303" pitchFamily="18" charset="0"/>
              </a:rPr>
              <a:t>II) </a:t>
            </a:r>
            <a:r>
              <a:rPr lang="fr-FR" altLang="en-US" sz="3200" dirty="0">
                <a:latin typeface="Georgia" panose="02040502050405020303" pitchFamily="18" charset="0"/>
              </a:rPr>
              <a:t>Modèle OptiMorph</a:t>
            </a:r>
          </a:p>
          <a:p>
            <a:r>
              <a:rPr lang="fr-FR" sz="3200" dirty="0">
                <a:latin typeface="Georgia" panose="02040502050405020303" pitchFamily="18" charset="0"/>
              </a:rPr>
              <a:t>III) L’approche d’Hadamard</a:t>
            </a:r>
          </a:p>
          <a:p>
            <a:pPr algn="just"/>
            <a:r>
              <a:rPr lang="fr-FR" altLang="en-US" sz="3200" dirty="0">
                <a:latin typeface="Georgia" panose="02040502050405020303" pitchFamily="18" charset="0"/>
              </a:rPr>
              <a:t>IV) Couplage avec un modèle à résolution vagues à vagues: Saint-Venant</a:t>
            </a:r>
          </a:p>
          <a:p>
            <a:endParaRPr lang="fr-FR" sz="3200" dirty="0">
              <a:latin typeface="Georgia" panose="02040502050405020303" pitchFamily="18" charset="0"/>
            </a:endParaRPr>
          </a:p>
          <a:p>
            <a:endParaRPr lang="fr-FR" sz="3200" dirty="0">
              <a:latin typeface="Georgia" panose="02040502050405020303" pitchFamily="18" charset="0"/>
            </a:endParaRPr>
          </a:p>
          <a:p>
            <a:endParaRPr lang="fr-FR" sz="3200" u="sng" dirty="0">
              <a:latin typeface="Georgia" panose="02040502050405020303" pitchFamily="18" charset="0"/>
            </a:endParaRPr>
          </a:p>
          <a:p>
            <a:pPr algn="just">
              <a:lnSpc>
                <a:spcPct val="100000"/>
              </a:lnSpc>
            </a:pPr>
            <a:endParaRPr lang="fr-FR" altLang="en-US" sz="3200" dirty="0">
              <a:latin typeface="Georgia" panose="02040502050405020303" pitchFamily="18" charset="0"/>
              <a:sym typeface="+mn-ea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AE10568-0A9F-1655-4F53-1CE03E17F09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68376" y="66136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u="sng" dirty="0">
                <a:latin typeface="Georgia" panose="02040502050405020303" pitchFamily="18" charset="0"/>
              </a:rPr>
              <a:t>Sommaire</a:t>
            </a:r>
          </a:p>
        </p:txBody>
      </p:sp>
    </p:spTree>
    <p:extLst>
      <p:ext uri="{BB962C8B-B14F-4D97-AF65-F5344CB8AC3E}">
        <p14:creationId xmlns:p14="http://schemas.microsoft.com/office/powerpoint/2010/main" val="1997357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20</a:t>
            </a:fld>
            <a:endParaRPr lang="fr-FR"/>
          </a:p>
        </p:txBody>
      </p:sp>
      <p:sp>
        <p:nvSpPr>
          <p:cNvPr id="31" name="Titre 1 2"/>
          <p:cNvSpPr txBox="1"/>
          <p:nvPr>
            <p:custDataLst>
              <p:tags r:id="rId2"/>
            </p:custDataLst>
          </p:nvPr>
        </p:nvSpPr>
        <p:spPr>
          <a:xfrm>
            <a:off x="168376" y="66136"/>
            <a:ext cx="8915260" cy="73081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fr-FR" altLang="en-US" sz="3600" u="sng" dirty="0">
                <a:latin typeface="Georgia" panose="02040502050405020303" pitchFamily="18" charset="0"/>
              </a:rPr>
              <a:t>IV) Couplage avec un modèle à résolution vagues à vagues: </a:t>
            </a:r>
          </a:p>
          <a:p>
            <a:pPr algn="just"/>
            <a:r>
              <a:rPr lang="fr-FR" altLang="en-US" sz="3600" u="sng" dirty="0">
                <a:latin typeface="Georgia" panose="02040502050405020303" pitchFamily="18" charset="0"/>
              </a:rPr>
              <a:t>Saint-Venant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8C850C57-B29F-D0D6-7430-DAED197B5273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746799" y="1346068"/>
            <a:ext cx="10237018" cy="612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fr-FR" sz="2800" dirty="0">
              <a:latin typeface="Georgia" panose="02040502050405020303" pitchFamily="18" charset="0"/>
            </a:endParaRPr>
          </a:p>
        </p:txBody>
      </p:sp>
      <p:sp>
        <p:nvSpPr>
          <p:cNvPr id="9" name="Titre 1 1">
            <a:extLst>
              <a:ext uri="{FF2B5EF4-FFF2-40B4-BE49-F238E27FC236}">
                <a16:creationId xmlns:a16="http://schemas.microsoft.com/office/drawing/2014/main" id="{B8643E85-43B9-BD65-BD03-516E11325AA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86968" y="680885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latin typeface="Georgia" panose="02040502050405020303" pitchFamily="18" charset="0"/>
              </a:rPr>
              <a:t>1) Modèle hydrodynamique</a:t>
            </a:r>
            <a:endParaRPr lang="fr-FR" altLang="en-US" sz="2400" dirty="0">
              <a:latin typeface="Georgia" panose="02040502050405020303" pitchFamily="18" charset="0"/>
            </a:endParaRPr>
          </a:p>
        </p:txBody>
      </p:sp>
      <p:pic>
        <p:nvPicPr>
          <p:cNvPr id="5" name="Image 4" descr="IguanaTex Bitmap Display&#10;&#10;\documentclass{article}&#10;\usepackage{amsmath}&#10;\pagestyle{empty}&#10;\begin{document}&#10;&#10;&#10;$$&#10;\begin{cases}\partial_t h+\partial_x q &amp; =0, \\ \partial_t q+\partial_x\left(\frac{q^2}{h}+\frac{1}{2} g h^2\right) &amp; =-g h \partial_x Z .\end{cases}&#10;$$&#10;&#10;\end{document}">
            <a:extLst>
              <a:ext uri="{FF2B5EF4-FFF2-40B4-BE49-F238E27FC236}">
                <a16:creationId xmlns:a16="http://schemas.microsoft.com/office/drawing/2014/main" id="{A1A57A9D-41FD-716A-87A8-169EEF70806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13" y="1566909"/>
            <a:ext cx="4812793" cy="941800"/>
          </a:xfrm>
          <a:prstGeom prst="rect">
            <a:avLst/>
          </a:prstGeom>
        </p:spPr>
      </p:pic>
      <p:sp>
        <p:nvSpPr>
          <p:cNvPr id="13" name="Espace réservé du contenu 11">
            <a:extLst>
              <a:ext uri="{FF2B5EF4-FFF2-40B4-BE49-F238E27FC236}">
                <a16:creationId xmlns:a16="http://schemas.microsoft.com/office/drawing/2014/main" id="{E6A941E9-E667-73AB-BDCE-8A9A78FBF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33384" y="1448410"/>
            <a:ext cx="5610264" cy="997180"/>
          </a:xfrm>
        </p:spPr>
        <p:txBody>
          <a:bodyPr>
            <a:normAutofit fontScale="92500"/>
          </a:bodyPr>
          <a:lstStyle/>
          <a:p>
            <a:pPr algn="just">
              <a:lnSpc>
                <a:spcPct val="100000"/>
              </a:lnSpc>
            </a:pPr>
            <a:r>
              <a:rPr lang="fr-FR" sz="2400" dirty="0">
                <a:latin typeface="Georgia" panose="02040502050405020303" pitchFamily="18" charset="0"/>
              </a:rPr>
              <a:t> </a:t>
            </a:r>
            <a:r>
              <a:rPr lang="fr-FR" altLang="en-US" sz="2400" dirty="0" err="1"/>
              <a:t>Finite</a:t>
            </a:r>
            <a:r>
              <a:rPr lang="fr-FR" altLang="en-US" sz="2400" dirty="0"/>
              <a:t> Volumes</a:t>
            </a:r>
          </a:p>
          <a:p>
            <a:pPr algn="just">
              <a:lnSpc>
                <a:spcPct val="100000"/>
              </a:lnSpc>
            </a:pPr>
            <a:r>
              <a:rPr lang="fr-FR" altLang="en-US" sz="2400" dirty="0"/>
              <a:t>Riemann solver of Roe (</a:t>
            </a:r>
            <a:r>
              <a:rPr lang="fr-FR" altLang="en-US" sz="2400" dirty="0" err="1"/>
              <a:t>VFRoe</a:t>
            </a:r>
            <a:r>
              <a:rPr lang="fr-FR" altLang="en-US" sz="2400" dirty="0"/>
              <a:t> </a:t>
            </a:r>
            <a:r>
              <a:rPr lang="fr-FR" altLang="en-US" sz="2400" dirty="0" err="1"/>
              <a:t>scheme</a:t>
            </a:r>
            <a:r>
              <a:rPr lang="fr-FR" altLang="en-US" sz="2400" dirty="0"/>
              <a:t>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341738F-009B-5D36-E29A-311D577E56EE}"/>
              </a:ext>
            </a:extLst>
          </p:cNvPr>
          <p:cNvSpPr/>
          <p:nvPr/>
        </p:nvSpPr>
        <p:spPr>
          <a:xfrm>
            <a:off x="6753432" y="4877145"/>
            <a:ext cx="5373253" cy="1164217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Paper icon PNG and SVG Vector Free Download">
            <a:extLst>
              <a:ext uri="{FF2B5EF4-FFF2-40B4-BE49-F238E27FC236}">
                <a16:creationId xmlns:a16="http://schemas.microsoft.com/office/drawing/2014/main" id="{64CB3AB6-6794-DA51-5174-6F3C9EAC3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097" y="5187731"/>
            <a:ext cx="412588" cy="51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152D17D0-1A51-E1B4-504C-CE6E66E68ABF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7343885" y="4877145"/>
            <a:ext cx="4644771" cy="38294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sans serif"/>
              </a:rPr>
              <a:t>P.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sans serif"/>
              </a:rPr>
              <a:t>Fabrie</a:t>
            </a:r>
            <a:r>
              <a:rPr lang="en-US" b="0" i="0" dirty="0">
                <a:solidFill>
                  <a:srgbClr val="000000"/>
                </a:solidFill>
                <a:effectLst/>
                <a:latin typeface="sans serif"/>
              </a:rPr>
              <a:t> F. Marche, Ph.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sans serif"/>
              </a:rPr>
              <a:t>Bonneton</a:t>
            </a:r>
            <a:r>
              <a:rPr lang="en-US" b="0" i="0" dirty="0">
                <a:solidFill>
                  <a:srgbClr val="000000"/>
                </a:solidFill>
                <a:effectLst/>
                <a:latin typeface="sans serif"/>
              </a:rPr>
              <a:t> and N. Seguin. </a:t>
            </a:r>
            <a:r>
              <a:rPr lang="en-US" b="0" i="1" dirty="0">
                <a:solidFill>
                  <a:srgbClr val="000000"/>
                </a:solidFill>
                <a:effectLst/>
                <a:latin typeface="sans serif"/>
              </a:rPr>
              <a:t>Evaluation of well-</a:t>
            </a:r>
            <a:r>
              <a:rPr lang="en-US" b="0" i="1" dirty="0" err="1">
                <a:solidFill>
                  <a:srgbClr val="000000"/>
                </a:solidFill>
                <a:effectLst/>
                <a:latin typeface="sans serif"/>
              </a:rPr>
              <a:t>ballanced</a:t>
            </a:r>
            <a:r>
              <a:rPr lang="en-US" b="0" i="1" dirty="0">
                <a:solidFill>
                  <a:srgbClr val="000000"/>
                </a:solidFill>
                <a:effectLst/>
                <a:latin typeface="sans serif"/>
              </a:rPr>
              <a:t> bore-capturing schemes for 2d wetting and drying processes. </a:t>
            </a:r>
            <a:r>
              <a:rPr lang="en-US" b="0" i="0" dirty="0">
                <a:solidFill>
                  <a:srgbClr val="000000"/>
                </a:solidFill>
                <a:effectLst/>
                <a:latin typeface="sans serif"/>
              </a:rPr>
              <a:t>IJNMF, 53/5:867–894, 2007.</a:t>
            </a:r>
            <a:endParaRPr lang="fr-FR" kern="150" dirty="0">
              <a:latin typeface="Times New Roman" panose="02020603050405020304" pitchFamily="18" charset="0"/>
              <a:ea typeface="SimSun, 宋体"/>
            </a:endParaRPr>
          </a:p>
        </p:txBody>
      </p:sp>
      <p:pic>
        <p:nvPicPr>
          <p:cNvPr id="7" name="Image 6" descr="Une image contenant diagramme, ligne&#10;&#10;Description générée automatiquement">
            <a:extLst>
              <a:ext uri="{FF2B5EF4-FFF2-40B4-BE49-F238E27FC236}">
                <a16:creationId xmlns:a16="http://schemas.microsoft.com/office/drawing/2014/main" id="{47BAE320-89ED-021B-7B3F-5951B173594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8865"/>
            <a:ext cx="7154273" cy="423921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96F0D24-6B31-410E-A8F1-4DF17E18BCBC}"/>
              </a:ext>
            </a:extLst>
          </p:cNvPr>
          <p:cNvSpPr/>
          <p:nvPr/>
        </p:nvSpPr>
        <p:spPr>
          <a:xfrm>
            <a:off x="1809730" y="6493165"/>
            <a:ext cx="2882339" cy="327891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fr-FR" sz="1400" i="1" dirty="0">
                <a:solidFill>
                  <a:schemeClr val="tx2"/>
                </a:solidFill>
                <a:latin typeface="Georgia" panose="02040502050405020303" pitchFamily="18" charset="0"/>
                <a:sym typeface="+mn-ea"/>
              </a:rPr>
              <a:t>Figure 7. Schéma des notations </a:t>
            </a:r>
          </a:p>
        </p:txBody>
      </p:sp>
    </p:spTree>
    <p:extLst>
      <p:ext uri="{BB962C8B-B14F-4D97-AF65-F5344CB8AC3E}">
        <p14:creationId xmlns:p14="http://schemas.microsoft.com/office/powerpoint/2010/main" val="3197070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8343013" y="3914773"/>
            <a:ext cx="683339" cy="365125"/>
          </a:xfrm>
        </p:spPr>
        <p:txBody>
          <a:bodyPr/>
          <a:lstStyle/>
          <a:p>
            <a:fld id="{CAACF730-0039-4CE9-B8A9-633B0F7946BA}" type="slidenum">
              <a:rPr lang="fr-FR" smtClean="0"/>
              <a:t>21</a:t>
            </a:fld>
            <a:endParaRPr lang="fr-FR"/>
          </a:p>
        </p:txBody>
      </p:sp>
      <p:sp>
        <p:nvSpPr>
          <p:cNvPr id="31" name="Titre 1 2"/>
          <p:cNvSpPr txBox="1"/>
          <p:nvPr>
            <p:custDataLst>
              <p:tags r:id="rId2"/>
            </p:custDataLst>
          </p:nvPr>
        </p:nvSpPr>
        <p:spPr>
          <a:xfrm>
            <a:off x="168376" y="66136"/>
            <a:ext cx="8915260" cy="73081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fr-FR" altLang="en-US" sz="3600" u="sng" dirty="0">
                <a:latin typeface="Georgia" panose="02040502050405020303" pitchFamily="18" charset="0"/>
              </a:rPr>
              <a:t>IV) Couplage avec un modèle à résolution vagues à vagues: </a:t>
            </a:r>
          </a:p>
          <a:p>
            <a:pPr algn="just"/>
            <a:r>
              <a:rPr lang="fr-FR" altLang="en-US" sz="3600" u="sng" dirty="0">
                <a:latin typeface="Georgia" panose="02040502050405020303" pitchFamily="18" charset="0"/>
              </a:rPr>
              <a:t>Saint-Venant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8C850C57-B29F-D0D6-7430-DAED197B5273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746799" y="1346068"/>
            <a:ext cx="10237018" cy="612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fr-FR" sz="2800" dirty="0">
              <a:latin typeface="Georgia" panose="02040502050405020303" pitchFamily="18" charset="0"/>
            </a:endParaRPr>
          </a:p>
        </p:txBody>
      </p:sp>
      <p:sp>
        <p:nvSpPr>
          <p:cNvPr id="9" name="Titre 1 1">
            <a:extLst>
              <a:ext uri="{FF2B5EF4-FFF2-40B4-BE49-F238E27FC236}">
                <a16:creationId xmlns:a16="http://schemas.microsoft.com/office/drawing/2014/main" id="{B8643E85-43B9-BD65-BD03-516E11325AA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86968" y="680885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latin typeface="Georgia" panose="02040502050405020303" pitchFamily="18" charset="0"/>
              </a:rPr>
              <a:t>2) Nouvelle fonctionnelle</a:t>
            </a:r>
            <a:endParaRPr lang="fr-FR" altLang="en-US" sz="2400" dirty="0">
              <a:latin typeface="Georgia" panose="02040502050405020303" pitchFamily="18" charset="0"/>
            </a:endParaRPr>
          </a:p>
        </p:txBody>
      </p:sp>
      <p:pic>
        <p:nvPicPr>
          <p:cNvPr id="5" name="Image 4" descr="\documentclass{article}&#10;\usepackage{amsmath}&#10;\usepackage[dvipsnames]{xcolor}&#10;\pagestyle{empty}&#10;\definecolor{limegreen}{HTML}{32CD32}&#10;\begin{document}&#10;&#10;&#10;$${\color{limegreen} \overline{S_{\eta}(x, t)}= \frac{1}{n_T\,T_0}\int_{t-n_T\,T_0}^{t}\eta(t,x)^2 dt}, \quad  n_T&gt;2$$&#10;&#10;\end{document}" title="IguanaTex Bitmap Display">
            <a:extLst>
              <a:ext uri="{FF2B5EF4-FFF2-40B4-BE49-F238E27FC236}">
                <a16:creationId xmlns:a16="http://schemas.microsoft.com/office/drawing/2014/main" id="{2D40CD32-9615-442F-CAF9-AEF6E127CCC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500" y="4921896"/>
            <a:ext cx="7053712" cy="932165"/>
          </a:xfrm>
          <a:prstGeom prst="rect">
            <a:avLst/>
          </a:prstGeom>
        </p:spPr>
      </p:pic>
      <p:sp>
        <p:nvSpPr>
          <p:cNvPr id="34" name="Espace réservé du contenu 2 2">
            <a:extLst>
              <a:ext uri="{FF2B5EF4-FFF2-40B4-BE49-F238E27FC236}">
                <a16:creationId xmlns:a16="http://schemas.microsoft.com/office/drawing/2014/main" id="{93B6EF09-79AB-89BE-66CF-081D23C2A7A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450452" y="2992994"/>
            <a:ext cx="3488734" cy="758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000" dirty="0">
              <a:latin typeface="Georgia" panose="02040502050405020303" pitchFamily="18" charset="0"/>
            </a:endParaRPr>
          </a:p>
        </p:txBody>
      </p:sp>
      <p:graphicFrame>
        <p:nvGraphicFramePr>
          <p:cNvPr id="35" name="Tableau 34">
            <a:extLst>
              <a:ext uri="{FF2B5EF4-FFF2-40B4-BE49-F238E27FC236}">
                <a16:creationId xmlns:a16="http://schemas.microsoft.com/office/drawing/2014/main" id="{27585BC3-D753-93F1-61D9-4642B2BB32D7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954014821"/>
              </p:ext>
            </p:extLst>
          </p:nvPr>
        </p:nvGraphicFramePr>
        <p:xfrm>
          <a:off x="3295650" y="2616433"/>
          <a:ext cx="7230154" cy="209552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72301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47763">
                <a:tc>
                  <a:txBody>
                    <a:bodyPr/>
                    <a:lstStyle/>
                    <a:p>
                      <a:pPr algn="ctr" fontAlgn="ctr"/>
                      <a:endParaRPr lang="fr-FR" sz="3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326" marR="11326" marT="11326" marB="0" anchor="ctr"/>
                </a:tc>
                <a:extLst>
                  <a:ext uri="{0D108BD9-81ED-4DB2-BD59-A6C34878D82A}">
                    <a16:rowId xmlns:a16="http://schemas.microsoft.com/office/drawing/2014/main" val="2010714119"/>
                  </a:ext>
                </a:extLst>
              </a:tr>
              <a:tr h="1047763">
                <a:tc>
                  <a:txBody>
                    <a:bodyPr/>
                    <a:lstStyle/>
                    <a:p>
                      <a:pPr algn="ctr" fontAlgn="ctr"/>
                      <a:endParaRPr lang="fr-FR" sz="3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326" marR="11326" marT="11326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Image 5" descr="\documentclass{article}&#10;\usepackage{amsmath}&#10;\usepackage{xcolor}&#10;\pagestyle{empty}&#10;\begin{document}&#10;&#10;&#10;$J(\psi, t)=\frac{1}{16} \int_{\Omega} \rho_{\mathrm{w}} g {\color{red}H^{2}(x, t)} d x$&#10;&#10;\end{document}" title="IguanaTex Bitmap Display">
            <a:extLst>
              <a:ext uri="{FF2B5EF4-FFF2-40B4-BE49-F238E27FC236}">
                <a16:creationId xmlns:a16="http://schemas.microsoft.com/office/drawing/2014/main" id="{26D7C114-E503-57A6-00F1-4E09E672AF24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88" y="2826370"/>
            <a:ext cx="5953134" cy="564511"/>
          </a:xfrm>
          <a:prstGeom prst="rect">
            <a:avLst/>
          </a:prstGeom>
        </p:spPr>
      </p:pic>
      <p:pic>
        <p:nvPicPr>
          <p:cNvPr id="8" name="Image 7" descr="\documentclass{article}&#10;\usepackage{amsmath}&#10;\usepackage[dvipsnames]{xcolor}&#10;\pagestyle{empty}&#10;\definecolor{limegreen}{HTML}{32CD32}&#10;\begin{document}&#10;&#10;&#10;$$J(\psi, t)=\frac{1}{16} \int_{\Omega} \rho_{\mathrm{w}} g {\color{limegreen}\overline{S_{\eta}(x, t)}} d x $$&#10;&#10;\end{document}" title="IguanaTex Bitmap Display">
            <a:extLst>
              <a:ext uri="{FF2B5EF4-FFF2-40B4-BE49-F238E27FC236}">
                <a16:creationId xmlns:a16="http://schemas.microsoft.com/office/drawing/2014/main" id="{328F916A-3A67-F720-DF11-34425DF7D142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693" y="3726732"/>
            <a:ext cx="5219738" cy="931386"/>
          </a:xfrm>
          <a:prstGeom prst="rect">
            <a:avLst/>
          </a:prstGeom>
        </p:spPr>
      </p:pic>
      <p:sp>
        <p:nvSpPr>
          <p:cNvPr id="44" name="Espace réservé du contenu 11">
            <a:extLst>
              <a:ext uri="{FF2B5EF4-FFF2-40B4-BE49-F238E27FC236}">
                <a16:creationId xmlns:a16="http://schemas.microsoft.com/office/drawing/2014/main" id="{5BE26854-B8DF-C516-6011-3D75C43206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6561" y="5109103"/>
            <a:ext cx="5610264" cy="99718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fr-FR" altLang="en-US" sz="2400" dirty="0">
                <a:latin typeface="Georgia" panose="02040502050405020303" pitchFamily="18" charset="0"/>
              </a:rPr>
              <a:t>avec</a:t>
            </a:r>
            <a:endParaRPr lang="fr-FR" altLang="en-US" sz="2400" dirty="0"/>
          </a:p>
        </p:txBody>
      </p:sp>
      <p:graphicFrame>
        <p:nvGraphicFramePr>
          <p:cNvPr id="46" name="Tableau 45">
            <a:extLst>
              <a:ext uri="{FF2B5EF4-FFF2-40B4-BE49-F238E27FC236}">
                <a16:creationId xmlns:a16="http://schemas.microsoft.com/office/drawing/2014/main" id="{A478A686-CB24-1689-D3ED-61BD7CC207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372738"/>
              </p:ext>
            </p:extLst>
          </p:nvPr>
        </p:nvGraphicFramePr>
        <p:xfrm>
          <a:off x="209541" y="2616471"/>
          <a:ext cx="3000518" cy="209548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000518">
                  <a:extLst>
                    <a:ext uri="{9D8B030D-6E8A-4147-A177-3AD203B41FA5}">
                      <a16:colId xmlns:a16="http://schemas.microsoft.com/office/drawing/2014/main" val="3356097300"/>
                    </a:ext>
                  </a:extLst>
                </a:gridCol>
              </a:tblGrid>
              <a:tr h="104774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900" b="0" i="1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Spectral (f)</a:t>
                      </a:r>
                    </a:p>
                  </a:txBody>
                  <a:tcPr marL="11326" marR="11326" marT="11326" marB="0" anchor="ctr"/>
                </a:tc>
                <a:extLst>
                  <a:ext uri="{0D108BD9-81ED-4DB2-BD59-A6C34878D82A}">
                    <a16:rowId xmlns:a16="http://schemas.microsoft.com/office/drawing/2014/main" val="1059235588"/>
                  </a:ext>
                </a:extLst>
              </a:tr>
              <a:tr h="104774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3200" b="0" i="1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Temporel (t)</a:t>
                      </a:r>
                      <a:endParaRPr lang="fr-FR" sz="2900" b="0" i="1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11326" marR="11326" marT="11326" marB="0" anchor="ctr"/>
                </a:tc>
                <a:extLst>
                  <a:ext uri="{0D108BD9-81ED-4DB2-BD59-A6C34878D82A}">
                    <a16:rowId xmlns:a16="http://schemas.microsoft.com/office/drawing/2014/main" val="2579950394"/>
                  </a:ext>
                </a:extLst>
              </a:tr>
            </a:tbl>
          </a:graphicData>
        </a:graphic>
      </p:graphicFrame>
      <p:graphicFrame>
        <p:nvGraphicFramePr>
          <p:cNvPr id="47" name="Tableau 46">
            <a:extLst>
              <a:ext uri="{FF2B5EF4-FFF2-40B4-BE49-F238E27FC236}">
                <a16:creationId xmlns:a16="http://schemas.microsoft.com/office/drawing/2014/main" id="{6E425AA0-A0FD-CDF6-F331-40677344DB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914866"/>
              </p:ext>
            </p:extLst>
          </p:nvPr>
        </p:nvGraphicFramePr>
        <p:xfrm>
          <a:off x="209541" y="1652130"/>
          <a:ext cx="3000518" cy="86817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000518">
                  <a:extLst>
                    <a:ext uri="{9D8B030D-6E8A-4147-A177-3AD203B41FA5}">
                      <a16:colId xmlns:a16="http://schemas.microsoft.com/office/drawing/2014/main" val="1561993190"/>
                    </a:ext>
                  </a:extLst>
                </a:gridCol>
              </a:tblGrid>
              <a:tr h="86817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Modèle</a:t>
                      </a:r>
                    </a:p>
                  </a:txBody>
                  <a:tcPr marL="11326" marR="11326" marT="11326" marB="0" anchor="ctr"/>
                </a:tc>
                <a:extLst>
                  <a:ext uri="{0D108BD9-81ED-4DB2-BD59-A6C34878D82A}">
                    <a16:rowId xmlns:a16="http://schemas.microsoft.com/office/drawing/2014/main" val="2563327316"/>
                  </a:ext>
                </a:extLst>
              </a:tr>
            </a:tbl>
          </a:graphicData>
        </a:graphic>
      </p:graphicFrame>
      <p:graphicFrame>
        <p:nvGraphicFramePr>
          <p:cNvPr id="48" name="Tableau 47">
            <a:extLst>
              <a:ext uri="{FF2B5EF4-FFF2-40B4-BE49-F238E27FC236}">
                <a16:creationId xmlns:a16="http://schemas.microsoft.com/office/drawing/2014/main" id="{B31210B5-32CD-046A-0F97-1EA93414D9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61912"/>
              </p:ext>
            </p:extLst>
          </p:nvPr>
        </p:nvGraphicFramePr>
        <p:xfrm>
          <a:off x="3295650" y="1652130"/>
          <a:ext cx="7230154" cy="86817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7230154">
                  <a:extLst>
                    <a:ext uri="{9D8B030D-6E8A-4147-A177-3AD203B41FA5}">
                      <a16:colId xmlns:a16="http://schemas.microsoft.com/office/drawing/2014/main" val="1561993190"/>
                    </a:ext>
                  </a:extLst>
                </a:gridCol>
              </a:tblGrid>
              <a:tr h="86817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Fonctionnelle</a:t>
                      </a:r>
                    </a:p>
                  </a:txBody>
                  <a:tcPr marL="11326" marR="11326" marT="11326" marB="0" anchor="ctr"/>
                </a:tc>
                <a:extLst>
                  <a:ext uri="{0D108BD9-81ED-4DB2-BD59-A6C34878D82A}">
                    <a16:rowId xmlns:a16="http://schemas.microsoft.com/office/drawing/2014/main" val="2563327316"/>
                  </a:ext>
                </a:extLst>
              </a:tr>
            </a:tbl>
          </a:graphicData>
        </a:graphic>
      </p:graphicFrame>
      <p:pic>
        <p:nvPicPr>
          <p:cNvPr id="15" name="Image 14" descr="\documentclass{article}&#10;\usepackage{amsmath}&#10;\usepackage[dvipsnames]{xcolor}&#10;\pagestyle{empty}&#10;\definecolor{limegreen}{HTML}{32CD32}&#10;\begin{document}&#10;&#10;&#10;$${\color{limegreen} \sqrt{\overline{S_{\eta}}}} \sim {\color{red}H}$$&#10;&#10;\end{document}" title="IguanaTex Bitmap Display">
            <a:extLst>
              <a:ext uri="{FF2B5EF4-FFF2-40B4-BE49-F238E27FC236}">
                <a16:creationId xmlns:a16="http://schemas.microsoft.com/office/drawing/2014/main" id="{C0092127-890D-966D-1CA2-90551119C73B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363" y="6076787"/>
            <a:ext cx="1846772" cy="707023"/>
          </a:xfrm>
          <a:prstGeom prst="rect">
            <a:avLst/>
          </a:prstGeom>
          <a:ln w="12700" cap="sq">
            <a:solidFill>
              <a:schemeClr val="bg1"/>
            </a:solidFill>
            <a:prstDash val="solid"/>
            <a:miter lim="800000"/>
          </a:ln>
          <a:effectLst/>
        </p:spPr>
      </p:pic>
      <p:sp>
        <p:nvSpPr>
          <p:cNvPr id="16" name="Espace réservé du contenu 2 4">
            <a:extLst>
              <a:ext uri="{FF2B5EF4-FFF2-40B4-BE49-F238E27FC236}">
                <a16:creationId xmlns:a16="http://schemas.microsoft.com/office/drawing/2014/main" id="{EBD4C7B7-31CB-51F9-D086-949CA06821B3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4463845" y="6049909"/>
            <a:ext cx="2015613" cy="768601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023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22</a:t>
            </a:fld>
            <a:endParaRPr lang="fr-FR"/>
          </a:p>
        </p:txBody>
      </p:sp>
      <p:sp>
        <p:nvSpPr>
          <p:cNvPr id="31" name="Titre 1 2"/>
          <p:cNvSpPr txBox="1"/>
          <p:nvPr>
            <p:custDataLst>
              <p:tags r:id="rId2"/>
            </p:custDataLst>
          </p:nvPr>
        </p:nvSpPr>
        <p:spPr>
          <a:xfrm>
            <a:off x="168376" y="66136"/>
            <a:ext cx="8915260" cy="73081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fr-FR" altLang="en-US" sz="3600" u="sng" dirty="0">
                <a:latin typeface="Georgia" panose="02040502050405020303" pitchFamily="18" charset="0"/>
              </a:rPr>
              <a:t>IV) Couplage avec un modèle à résolution vagues à vagues: </a:t>
            </a:r>
          </a:p>
          <a:p>
            <a:pPr algn="just"/>
            <a:r>
              <a:rPr lang="fr-FR" altLang="en-US" sz="3600" u="sng" dirty="0">
                <a:latin typeface="Georgia" panose="02040502050405020303" pitchFamily="18" charset="0"/>
              </a:rPr>
              <a:t>Saint-Venant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8C850C57-B29F-D0D6-7430-DAED197B5273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746799" y="1346068"/>
            <a:ext cx="10237018" cy="612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fr-FR" sz="2800" dirty="0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re 1 1">
                <a:extLst>
                  <a:ext uri="{FF2B5EF4-FFF2-40B4-BE49-F238E27FC236}">
                    <a16:creationId xmlns:a16="http://schemas.microsoft.com/office/drawing/2014/main" id="{D3D5AFF8-E86E-A3DF-6DA9-FD67C30EE721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486967" y="603971"/>
                <a:ext cx="9667568" cy="1320800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3600" kern="12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fr-FR" sz="2400" dirty="0">
                    <a:latin typeface="Georgia" panose="02040502050405020303" pitchFamily="18" charset="0"/>
                  </a:rPr>
                  <a:t>3) Résultats fond linéaire (pente forte) - comparaison entre </a:t>
                </a:r>
                <a:r>
                  <a:rPr lang="fr-FR" sz="2400" i="1" dirty="0">
                    <a:latin typeface="Georgia" panose="02040502050405020303" pitchFamily="18" charset="0"/>
                  </a:rPr>
                  <a:t>H</a:t>
                </a:r>
                <a:r>
                  <a:rPr lang="fr-FR" sz="2400" dirty="0">
                    <a:latin typeface="Georgia" panose="02040502050405020303" pitchFamily="18" charset="0"/>
                  </a:rPr>
                  <a:t> et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fr-FR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acc>
                          <m:accPr>
                            <m:chr m:val="̅"/>
                            <m:ctrlPr>
                              <a:rPr lang="fr-FR" sz="24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2400" i="1" dirty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l-GR" sz="2400" i="1" dirty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</m:acc>
                      </m:e>
                    </m:rad>
                  </m:oMath>
                </a14:m>
                <a:endParaRPr lang="fr-FR" altLang="en-US" sz="2400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6" name="Titre 1 1">
                <a:extLst>
                  <a:ext uri="{FF2B5EF4-FFF2-40B4-BE49-F238E27FC236}">
                    <a16:creationId xmlns:a16="http://schemas.microsoft.com/office/drawing/2014/main" id="{D3D5AFF8-E86E-A3DF-6DA9-FD67C30EE7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486967" y="603971"/>
                <a:ext cx="9667568" cy="1320800"/>
              </a:xfrm>
              <a:prstGeom prst="rect">
                <a:avLst/>
              </a:prstGeom>
              <a:blipFill>
                <a:blip r:embed="rId8"/>
                <a:stretch>
                  <a:fillRect l="-10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age 13" descr="Une image contenant texte, ligne, diagramme, capture d’écran&#10;&#10;Description générée automatiquement">
            <a:extLst>
              <a:ext uri="{FF2B5EF4-FFF2-40B4-BE49-F238E27FC236}">
                <a16:creationId xmlns:a16="http://schemas.microsoft.com/office/drawing/2014/main" id="{FB3AFD87-52A8-A64E-D06A-571A0CF0783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4" y="1212660"/>
            <a:ext cx="9844680" cy="5645340"/>
          </a:xfrm>
          <a:prstGeom prst="rect">
            <a:avLst/>
          </a:prstGeom>
        </p:spPr>
      </p:pic>
      <p:sp>
        <p:nvSpPr>
          <p:cNvPr id="3" name="Zone de texte 12">
            <a:extLst>
              <a:ext uri="{FF2B5EF4-FFF2-40B4-BE49-F238E27FC236}">
                <a16:creationId xmlns:a16="http://schemas.microsoft.com/office/drawing/2014/main" id="{5EEA387D-473A-8849-A3C2-0ACA734DAA3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645370" y="1909601"/>
            <a:ext cx="1066318" cy="58477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 anchor="t">
            <a:spAutoFit/>
          </a:bodyPr>
          <a:lstStyle/>
          <a:p>
            <a:pPr marL="0" indent="0" algn="just">
              <a:buNone/>
            </a:pPr>
            <a:r>
              <a:rPr lang="fr-FR" sz="1600" dirty="0">
                <a:latin typeface="Georgia" panose="02040502050405020303" pitchFamily="18" charset="0"/>
                <a:sym typeface="+mn-ea"/>
              </a:rPr>
              <a:t>H = 1,5 m</a:t>
            </a:r>
          </a:p>
          <a:p>
            <a:pPr marL="0" indent="0" algn="just">
              <a:buNone/>
            </a:pPr>
            <a:r>
              <a:rPr lang="fr-FR" sz="1600" dirty="0">
                <a:latin typeface="Georgia" panose="02040502050405020303" pitchFamily="18" charset="0"/>
                <a:sym typeface="+mn-ea"/>
              </a:rPr>
              <a:t>T0 = 8 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05DC67-D14F-4935-425F-7F8C4629A556}"/>
              </a:ext>
            </a:extLst>
          </p:cNvPr>
          <p:cNvSpPr/>
          <p:nvPr/>
        </p:nvSpPr>
        <p:spPr>
          <a:xfrm>
            <a:off x="9890620" y="3641710"/>
            <a:ext cx="2301380" cy="1072903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fr-FR" sz="1400" i="1" dirty="0">
                <a:solidFill>
                  <a:schemeClr val="tx2"/>
                </a:solidFill>
                <a:latin typeface="Georgia" panose="02040502050405020303" pitchFamily="18" charset="0"/>
                <a:sym typeface="+mn-ea"/>
              </a:rPr>
              <a:t>Figure 8. Comparaison des « Hs like » sur un fond linéaire à pente forte et domaine restreint.</a:t>
            </a:r>
          </a:p>
          <a:p>
            <a:pPr marL="0" indent="0">
              <a:buNone/>
            </a:pPr>
            <a:r>
              <a:rPr lang="el-GR" sz="14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Ω</a:t>
            </a:r>
            <a:r>
              <a:rPr lang="fr-FR" sz="1400" b="0" i="1" dirty="0">
                <a:solidFill>
                  <a:schemeClr val="tx2"/>
                </a:solidFill>
                <a:effectLst/>
                <a:latin typeface="Georgia" panose="02040502050405020303" pitchFamily="18" charset="0"/>
                <a:sym typeface="+mn-ea"/>
              </a:rPr>
              <a:t> = 180 m, h0 = 10 m</a:t>
            </a:r>
            <a:endParaRPr lang="fr-FR" sz="1400" i="1" dirty="0">
              <a:solidFill>
                <a:schemeClr val="tx2"/>
              </a:solidFill>
              <a:latin typeface="Georgia" panose="02040502050405020303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77632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23</a:t>
            </a:fld>
            <a:endParaRPr lang="fr-FR"/>
          </a:p>
        </p:txBody>
      </p:sp>
      <p:sp>
        <p:nvSpPr>
          <p:cNvPr id="31" name="Titre 1 2"/>
          <p:cNvSpPr txBox="1"/>
          <p:nvPr>
            <p:custDataLst>
              <p:tags r:id="rId2"/>
            </p:custDataLst>
          </p:nvPr>
        </p:nvSpPr>
        <p:spPr>
          <a:xfrm>
            <a:off x="168376" y="66136"/>
            <a:ext cx="8915260" cy="73081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fr-FR" altLang="en-US" sz="3600" u="sng" dirty="0">
                <a:latin typeface="Georgia" panose="02040502050405020303" pitchFamily="18" charset="0"/>
              </a:rPr>
              <a:t>IV) Couplage avec un modèle à résolution vagues à vagues: </a:t>
            </a:r>
          </a:p>
          <a:p>
            <a:pPr algn="just"/>
            <a:r>
              <a:rPr lang="fr-FR" altLang="en-US" sz="3600" u="sng" dirty="0">
                <a:latin typeface="Georgia" panose="02040502050405020303" pitchFamily="18" charset="0"/>
              </a:rPr>
              <a:t>Saint-Venant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8C850C57-B29F-D0D6-7430-DAED197B5273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746799" y="1346068"/>
            <a:ext cx="10237018" cy="612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fr-FR" sz="2800" dirty="0">
              <a:latin typeface="Georgia" panose="02040502050405020303" pitchFamily="18" charset="0"/>
            </a:endParaRPr>
          </a:p>
        </p:txBody>
      </p:sp>
      <p:sp>
        <p:nvSpPr>
          <p:cNvPr id="9" name="Titre 1 1">
            <a:extLst>
              <a:ext uri="{FF2B5EF4-FFF2-40B4-BE49-F238E27FC236}">
                <a16:creationId xmlns:a16="http://schemas.microsoft.com/office/drawing/2014/main" id="{B8643E85-43B9-BD65-BD03-516E11325AA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86968" y="680885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latin typeface="Georgia" panose="02040502050405020303" pitchFamily="18" charset="0"/>
              </a:rPr>
              <a:t>3) Résultats fond linéaire (pente forte)</a:t>
            </a:r>
            <a:endParaRPr lang="fr-FR" altLang="en-US" sz="2400" dirty="0">
              <a:latin typeface="Georgia" panose="02040502050405020303" pitchFamily="18" charset="0"/>
            </a:endParaRPr>
          </a:p>
        </p:txBody>
      </p:sp>
      <p:pic>
        <p:nvPicPr>
          <p:cNvPr id="5" name="Image 4" descr="Une image contenant texte, ligne, Tracé, diagramme&#10;&#10;Description générée automatiquement">
            <a:extLst>
              <a:ext uri="{FF2B5EF4-FFF2-40B4-BE49-F238E27FC236}">
                <a16:creationId xmlns:a16="http://schemas.microsoft.com/office/drawing/2014/main" id="{DAF172F7-AA89-AF1B-6141-576942EAA3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25838"/>
            <a:ext cx="10767527" cy="5332162"/>
          </a:xfrm>
          <a:prstGeom prst="rect">
            <a:avLst/>
          </a:prstGeom>
        </p:spPr>
      </p:pic>
      <p:sp>
        <p:nvSpPr>
          <p:cNvPr id="3" name="Zone de texte 12">
            <a:extLst>
              <a:ext uri="{FF2B5EF4-FFF2-40B4-BE49-F238E27FC236}">
                <a16:creationId xmlns:a16="http://schemas.microsoft.com/office/drawing/2014/main" id="{2D119B03-337D-5D4D-932C-3424E8E39F7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408768" y="2844225"/>
            <a:ext cx="1066318" cy="58477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 anchor="t">
            <a:spAutoFit/>
          </a:bodyPr>
          <a:lstStyle/>
          <a:p>
            <a:pPr marL="0" indent="0" algn="just">
              <a:buNone/>
            </a:pPr>
            <a:r>
              <a:rPr lang="fr-FR" sz="1600" dirty="0">
                <a:latin typeface="Georgia" panose="02040502050405020303" pitchFamily="18" charset="0"/>
                <a:sym typeface="+mn-ea"/>
              </a:rPr>
              <a:t>H = 1,5 m</a:t>
            </a:r>
          </a:p>
          <a:p>
            <a:pPr marL="0" indent="0" algn="just">
              <a:buNone/>
            </a:pPr>
            <a:r>
              <a:rPr lang="fr-FR" sz="1600" dirty="0">
                <a:latin typeface="Georgia" panose="02040502050405020303" pitchFamily="18" charset="0"/>
                <a:sym typeface="+mn-ea"/>
              </a:rPr>
              <a:t>T0 = 8 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C39A7C-CE8D-4BAF-81A4-1CB73F9F2B54}"/>
              </a:ext>
            </a:extLst>
          </p:cNvPr>
          <p:cNvSpPr/>
          <p:nvPr/>
        </p:nvSpPr>
        <p:spPr>
          <a:xfrm>
            <a:off x="6023295" y="943168"/>
            <a:ext cx="4451791" cy="459230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fr-FR" sz="1400" i="1" dirty="0">
                <a:solidFill>
                  <a:schemeClr val="tx2"/>
                </a:solidFill>
                <a:latin typeface="Georgia" panose="02040502050405020303" pitchFamily="18" charset="0"/>
                <a:sym typeface="+mn-ea"/>
              </a:rPr>
              <a:t>Figure 9. Evolution du fond marin sur 3 jours avec le modèle Saint-Venant.</a:t>
            </a:r>
          </a:p>
        </p:txBody>
      </p:sp>
    </p:spTree>
    <p:extLst>
      <p:ext uri="{BB962C8B-B14F-4D97-AF65-F5344CB8AC3E}">
        <p14:creationId xmlns:p14="http://schemas.microsoft.com/office/powerpoint/2010/main" val="34576650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24</a:t>
            </a:fld>
            <a:endParaRPr lang="fr-FR"/>
          </a:p>
        </p:txBody>
      </p:sp>
      <p:sp>
        <p:nvSpPr>
          <p:cNvPr id="31" name="Titre 1 2"/>
          <p:cNvSpPr txBox="1"/>
          <p:nvPr>
            <p:custDataLst>
              <p:tags r:id="rId2"/>
            </p:custDataLst>
          </p:nvPr>
        </p:nvSpPr>
        <p:spPr>
          <a:xfrm>
            <a:off x="168376" y="66136"/>
            <a:ext cx="8915260" cy="73081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fr-FR" altLang="en-US" sz="3600" u="sng" dirty="0">
                <a:latin typeface="Georgia" panose="02040502050405020303" pitchFamily="18" charset="0"/>
              </a:rPr>
              <a:t>IV) Couplage avec un modèle à résolution vagues à vagues: </a:t>
            </a:r>
          </a:p>
          <a:p>
            <a:pPr algn="just"/>
            <a:r>
              <a:rPr lang="fr-FR" altLang="en-US" sz="3600" u="sng" dirty="0">
                <a:latin typeface="Georgia" panose="02040502050405020303" pitchFamily="18" charset="0"/>
              </a:rPr>
              <a:t>Saint-Venant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8C850C57-B29F-D0D6-7430-DAED197B5273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746799" y="1346068"/>
            <a:ext cx="10237018" cy="612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fr-FR" sz="2800" dirty="0">
              <a:latin typeface="Georgia" panose="02040502050405020303" pitchFamily="18" charset="0"/>
            </a:endParaRPr>
          </a:p>
        </p:txBody>
      </p:sp>
      <p:sp>
        <p:nvSpPr>
          <p:cNvPr id="9" name="Titre 1 1">
            <a:extLst>
              <a:ext uri="{FF2B5EF4-FFF2-40B4-BE49-F238E27FC236}">
                <a16:creationId xmlns:a16="http://schemas.microsoft.com/office/drawing/2014/main" id="{B8643E85-43B9-BD65-BD03-516E11325AA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86968" y="680885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latin typeface="Georgia" panose="02040502050405020303" pitchFamily="18" charset="0"/>
              </a:rPr>
              <a:t>3) Résultats fond linéaire (pente forte)</a:t>
            </a:r>
            <a:endParaRPr lang="fr-FR" altLang="en-US" sz="2400" dirty="0">
              <a:latin typeface="Georgia" panose="02040502050405020303" pitchFamily="18" charset="0"/>
            </a:endParaRPr>
          </a:p>
        </p:txBody>
      </p:sp>
      <p:pic>
        <p:nvPicPr>
          <p:cNvPr id="6" name="Image 5" descr="Une image contenant texte, ligne, Tracé, diagramme&#10;&#10;Description générée automatiquement">
            <a:extLst>
              <a:ext uri="{FF2B5EF4-FFF2-40B4-BE49-F238E27FC236}">
                <a16:creationId xmlns:a16="http://schemas.microsoft.com/office/drawing/2014/main" id="{5079AD2A-25E1-E0AA-C99E-6C47C90541C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8730"/>
            <a:ext cx="10983817" cy="5439270"/>
          </a:xfrm>
          <a:prstGeom prst="rect">
            <a:avLst/>
          </a:prstGeom>
        </p:spPr>
      </p:pic>
      <p:sp>
        <p:nvSpPr>
          <p:cNvPr id="5" name="Zone de texte 12">
            <a:extLst>
              <a:ext uri="{FF2B5EF4-FFF2-40B4-BE49-F238E27FC236}">
                <a16:creationId xmlns:a16="http://schemas.microsoft.com/office/drawing/2014/main" id="{E4FFA584-0BD2-8522-D36B-BF9124092D9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408768" y="2844225"/>
            <a:ext cx="1066318" cy="58477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 anchor="t">
            <a:spAutoFit/>
          </a:bodyPr>
          <a:lstStyle/>
          <a:p>
            <a:pPr marL="0" indent="0" algn="just">
              <a:buNone/>
            </a:pPr>
            <a:r>
              <a:rPr lang="fr-FR" sz="1600" dirty="0">
                <a:latin typeface="Georgia" panose="02040502050405020303" pitchFamily="18" charset="0"/>
                <a:sym typeface="+mn-ea"/>
              </a:rPr>
              <a:t>H = 1,5 m</a:t>
            </a:r>
          </a:p>
          <a:p>
            <a:pPr marL="0" indent="0" algn="just">
              <a:buNone/>
            </a:pPr>
            <a:r>
              <a:rPr lang="fr-FR" sz="1600" dirty="0">
                <a:latin typeface="Georgia" panose="02040502050405020303" pitchFamily="18" charset="0"/>
                <a:sym typeface="+mn-ea"/>
              </a:rPr>
              <a:t>T0 = 8 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78F0D1-6365-B34E-DD59-7115076B8CB2}"/>
              </a:ext>
            </a:extLst>
          </p:cNvPr>
          <p:cNvSpPr/>
          <p:nvPr/>
        </p:nvSpPr>
        <p:spPr>
          <a:xfrm>
            <a:off x="6023295" y="943168"/>
            <a:ext cx="4451791" cy="459230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fr-FR" sz="1400" i="1" dirty="0">
                <a:solidFill>
                  <a:schemeClr val="tx2"/>
                </a:solidFill>
                <a:latin typeface="Georgia" panose="02040502050405020303" pitchFamily="18" charset="0"/>
                <a:sym typeface="+mn-ea"/>
              </a:rPr>
              <a:t>Figure 9. Evolution du fond marin sur 3 jours avec le modèle Saint-Venant.</a:t>
            </a:r>
          </a:p>
        </p:txBody>
      </p:sp>
    </p:spTree>
    <p:extLst>
      <p:ext uri="{BB962C8B-B14F-4D97-AF65-F5344CB8AC3E}">
        <p14:creationId xmlns:p14="http://schemas.microsoft.com/office/powerpoint/2010/main" val="20915005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25</a:t>
            </a:fld>
            <a:endParaRPr lang="fr-FR"/>
          </a:p>
        </p:txBody>
      </p:sp>
      <p:sp>
        <p:nvSpPr>
          <p:cNvPr id="31" name="Titre 1 2"/>
          <p:cNvSpPr txBox="1"/>
          <p:nvPr>
            <p:custDataLst>
              <p:tags r:id="rId2"/>
            </p:custDataLst>
          </p:nvPr>
        </p:nvSpPr>
        <p:spPr>
          <a:xfrm>
            <a:off x="168376" y="66136"/>
            <a:ext cx="8915260" cy="73081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fr-FR" altLang="en-US" sz="3600" u="sng" dirty="0">
                <a:latin typeface="Georgia" panose="02040502050405020303" pitchFamily="18" charset="0"/>
              </a:rPr>
              <a:t>IV) Couplage avec un modèle à résolution vagues à vagues: </a:t>
            </a:r>
          </a:p>
          <a:p>
            <a:pPr algn="just"/>
            <a:r>
              <a:rPr lang="fr-FR" altLang="en-US" sz="3600" u="sng" dirty="0">
                <a:latin typeface="Georgia" panose="02040502050405020303" pitchFamily="18" charset="0"/>
              </a:rPr>
              <a:t>Saint-Venant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8C850C57-B29F-D0D6-7430-DAED197B5273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746799" y="1346068"/>
            <a:ext cx="10237018" cy="612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fr-FR" sz="2800" dirty="0">
              <a:latin typeface="Georgia" panose="02040502050405020303" pitchFamily="18" charset="0"/>
            </a:endParaRPr>
          </a:p>
        </p:txBody>
      </p:sp>
      <p:sp>
        <p:nvSpPr>
          <p:cNvPr id="9" name="Titre 1 1">
            <a:extLst>
              <a:ext uri="{FF2B5EF4-FFF2-40B4-BE49-F238E27FC236}">
                <a16:creationId xmlns:a16="http://schemas.microsoft.com/office/drawing/2014/main" id="{B8643E85-43B9-BD65-BD03-516E11325AA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86968" y="680885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latin typeface="Georgia" panose="02040502050405020303" pitchFamily="18" charset="0"/>
              </a:rPr>
              <a:t>3) Résultats fond linéaire (pente forte)</a:t>
            </a:r>
            <a:endParaRPr lang="fr-FR" altLang="en-US" sz="2400" dirty="0">
              <a:latin typeface="Georgia" panose="02040502050405020303" pitchFamily="18" charset="0"/>
            </a:endParaRPr>
          </a:p>
        </p:txBody>
      </p:sp>
      <p:pic>
        <p:nvPicPr>
          <p:cNvPr id="7" name="Image 6" descr="Une image contenant texte, capture d’écran, ligne, Tracé&#10;&#10;Description générée automatiquement">
            <a:extLst>
              <a:ext uri="{FF2B5EF4-FFF2-40B4-BE49-F238E27FC236}">
                <a16:creationId xmlns:a16="http://schemas.microsoft.com/office/drawing/2014/main" id="{9135CF26-AE1F-628C-5967-49ED820F5B6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7671"/>
            <a:ext cx="10983817" cy="5439270"/>
          </a:xfrm>
          <a:prstGeom prst="rect">
            <a:avLst/>
          </a:prstGeom>
        </p:spPr>
      </p:pic>
      <p:sp>
        <p:nvSpPr>
          <p:cNvPr id="3" name="Zone de texte 12">
            <a:extLst>
              <a:ext uri="{FF2B5EF4-FFF2-40B4-BE49-F238E27FC236}">
                <a16:creationId xmlns:a16="http://schemas.microsoft.com/office/drawing/2014/main" id="{F0A92D31-B7D7-2FA7-967E-98BDA1E8728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408768" y="2844225"/>
            <a:ext cx="1066318" cy="58477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 anchor="t">
            <a:spAutoFit/>
          </a:bodyPr>
          <a:lstStyle/>
          <a:p>
            <a:pPr marL="0" indent="0" algn="just">
              <a:buNone/>
            </a:pPr>
            <a:r>
              <a:rPr lang="fr-FR" sz="1600" dirty="0">
                <a:latin typeface="Georgia" panose="02040502050405020303" pitchFamily="18" charset="0"/>
                <a:sym typeface="+mn-ea"/>
              </a:rPr>
              <a:t>H = 1,5 m</a:t>
            </a:r>
          </a:p>
          <a:p>
            <a:pPr marL="0" indent="0" algn="just">
              <a:buNone/>
            </a:pPr>
            <a:r>
              <a:rPr lang="fr-FR" sz="1600" dirty="0">
                <a:latin typeface="Georgia" panose="02040502050405020303" pitchFamily="18" charset="0"/>
                <a:sym typeface="+mn-ea"/>
              </a:rPr>
              <a:t>T0 = 8 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91BC83-062D-355F-84E2-EA26766D2BEE}"/>
              </a:ext>
            </a:extLst>
          </p:cNvPr>
          <p:cNvSpPr/>
          <p:nvPr/>
        </p:nvSpPr>
        <p:spPr>
          <a:xfrm>
            <a:off x="6023296" y="943168"/>
            <a:ext cx="4572000" cy="459230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fr-FR" sz="1400" i="1" dirty="0">
                <a:solidFill>
                  <a:schemeClr val="tx2"/>
                </a:solidFill>
                <a:latin typeface="Georgia" panose="02040502050405020303" pitchFamily="18" charset="0"/>
                <a:sym typeface="+mn-ea"/>
              </a:rPr>
              <a:t>Figure 10. Evolution du fond marin sur 3 jours avec les modèles Saint-Venant, </a:t>
            </a:r>
            <a:r>
              <a:rPr lang="fr-FR" sz="1400" i="1" dirty="0" err="1">
                <a:solidFill>
                  <a:schemeClr val="tx2"/>
                </a:solidFill>
                <a:latin typeface="Georgia" panose="02040502050405020303" pitchFamily="18" charset="0"/>
                <a:sym typeface="+mn-ea"/>
              </a:rPr>
              <a:t>ShoalExpress</a:t>
            </a:r>
            <a:r>
              <a:rPr lang="fr-FR" sz="1400" i="1" dirty="0">
                <a:solidFill>
                  <a:schemeClr val="tx2"/>
                </a:solidFill>
                <a:latin typeface="Georgia" panose="02040502050405020303" pitchFamily="18" charset="0"/>
                <a:sym typeface="+mn-ea"/>
              </a:rPr>
              <a:t>, Swan, </a:t>
            </a:r>
            <a:r>
              <a:rPr lang="fr-FR" sz="1400" i="1" dirty="0" err="1">
                <a:solidFill>
                  <a:schemeClr val="tx2"/>
                </a:solidFill>
                <a:latin typeface="Georgia" panose="02040502050405020303" pitchFamily="18" charset="0"/>
                <a:sym typeface="+mn-ea"/>
              </a:rPr>
              <a:t>XBeach</a:t>
            </a:r>
            <a:endParaRPr lang="fr-FR" sz="1400" i="1" dirty="0">
              <a:solidFill>
                <a:schemeClr val="tx2"/>
              </a:solidFill>
              <a:latin typeface="Georgia" panose="02040502050405020303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26008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26</a:t>
            </a:fld>
            <a:endParaRPr lang="fr-FR"/>
          </a:p>
        </p:txBody>
      </p:sp>
      <p:sp>
        <p:nvSpPr>
          <p:cNvPr id="31" name="Titre 1 2"/>
          <p:cNvSpPr txBox="1"/>
          <p:nvPr>
            <p:custDataLst>
              <p:tags r:id="rId2"/>
            </p:custDataLst>
          </p:nvPr>
        </p:nvSpPr>
        <p:spPr>
          <a:xfrm>
            <a:off x="168376" y="66136"/>
            <a:ext cx="8915260" cy="73081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fr-FR" altLang="en-US" sz="3600" u="sng" dirty="0">
                <a:latin typeface="Georgia" panose="02040502050405020303" pitchFamily="18" charset="0"/>
              </a:rPr>
              <a:t>IV) Couplage avec un modèle à résolution vagues à vagues: </a:t>
            </a:r>
          </a:p>
          <a:p>
            <a:pPr algn="just"/>
            <a:r>
              <a:rPr lang="fr-FR" altLang="en-US" sz="3600" u="sng" dirty="0">
                <a:latin typeface="Georgia" panose="02040502050405020303" pitchFamily="18" charset="0"/>
              </a:rPr>
              <a:t>Saint-Venant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8C850C57-B29F-D0D6-7430-DAED197B5273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746799" y="1346068"/>
            <a:ext cx="10237018" cy="612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fr-FR" sz="2800" dirty="0">
              <a:latin typeface="Georgia" panose="02040502050405020303" pitchFamily="18" charset="0"/>
            </a:endParaRPr>
          </a:p>
        </p:txBody>
      </p:sp>
      <p:sp>
        <p:nvSpPr>
          <p:cNvPr id="9" name="Titre 1 1">
            <a:extLst>
              <a:ext uri="{FF2B5EF4-FFF2-40B4-BE49-F238E27FC236}">
                <a16:creationId xmlns:a16="http://schemas.microsoft.com/office/drawing/2014/main" id="{B8643E85-43B9-BD65-BD03-516E11325AA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154535" y="4720562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altLang="en-US" sz="2400" dirty="0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re 1 1">
                <a:extLst>
                  <a:ext uri="{FF2B5EF4-FFF2-40B4-BE49-F238E27FC236}">
                    <a16:creationId xmlns:a16="http://schemas.microsoft.com/office/drawing/2014/main" id="{D3D5AFF8-E86E-A3DF-6DA9-FD67C30EE721}"/>
                  </a:ext>
                </a:extLst>
              </p:cNvPr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486968" y="603971"/>
                <a:ext cx="10009582" cy="1320800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3600" kern="12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fr-FR" sz="2200" dirty="0">
                    <a:latin typeface="Georgia" panose="02040502050405020303" pitchFamily="18" charset="0"/>
                  </a:rPr>
                  <a:t>3) Résultats fond linéaire (pente moyenne) - comparaison entre </a:t>
                </a:r>
                <a:r>
                  <a:rPr lang="fr-FR" sz="2200" i="1" dirty="0">
                    <a:latin typeface="Georgia" panose="02040502050405020303" pitchFamily="18" charset="0"/>
                  </a:rPr>
                  <a:t>H</a:t>
                </a:r>
                <a:r>
                  <a:rPr lang="fr-FR" sz="2200" dirty="0">
                    <a:latin typeface="Georgia" panose="02040502050405020303" pitchFamily="18" charset="0"/>
                  </a:rPr>
                  <a:t> et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fr-FR" sz="2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acc>
                          <m:accPr>
                            <m:chr m:val="̅"/>
                            <m:ctrlPr>
                              <a:rPr lang="fr-FR" sz="22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2200" i="1" dirty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l-GR" sz="2200" i="1" dirty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</m:acc>
                      </m:e>
                    </m:rad>
                  </m:oMath>
                </a14:m>
                <a:endParaRPr lang="fr-FR" altLang="en-US" sz="2200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6" name="Titre 1 1">
                <a:extLst>
                  <a:ext uri="{FF2B5EF4-FFF2-40B4-BE49-F238E27FC236}">
                    <a16:creationId xmlns:a16="http://schemas.microsoft.com/office/drawing/2014/main" id="{D3D5AFF8-E86E-A3DF-6DA9-FD67C30EE7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486968" y="603971"/>
                <a:ext cx="10009582" cy="1320800"/>
              </a:xfrm>
              <a:prstGeom prst="rect">
                <a:avLst/>
              </a:prstGeom>
              <a:blipFill>
                <a:blip r:embed="rId9"/>
                <a:stretch>
                  <a:fillRect l="-79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 descr="Une image contenant texte, ligne, capture d’écran, diagramme&#10;&#10;Description générée automatiquement">
            <a:extLst>
              <a:ext uri="{FF2B5EF4-FFF2-40B4-BE49-F238E27FC236}">
                <a16:creationId xmlns:a16="http://schemas.microsoft.com/office/drawing/2014/main" id="{8AF5601D-97C1-7EA0-7534-AEBF79DC12B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881"/>
            <a:ext cx="9877425" cy="5664117"/>
          </a:xfrm>
          <a:prstGeom prst="rect">
            <a:avLst/>
          </a:prstGeom>
        </p:spPr>
      </p:pic>
      <p:sp>
        <p:nvSpPr>
          <p:cNvPr id="3" name="Zone de texte 12">
            <a:extLst>
              <a:ext uri="{FF2B5EF4-FFF2-40B4-BE49-F238E27FC236}">
                <a16:creationId xmlns:a16="http://schemas.microsoft.com/office/drawing/2014/main" id="{0A3B8C79-9557-1705-1FA1-710D6AE9743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587511" y="2116231"/>
            <a:ext cx="1066318" cy="58477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 anchor="t">
            <a:spAutoFit/>
          </a:bodyPr>
          <a:lstStyle/>
          <a:p>
            <a:pPr marL="0" indent="0" algn="just">
              <a:buNone/>
            </a:pPr>
            <a:r>
              <a:rPr lang="fr-FR" sz="1600" dirty="0">
                <a:latin typeface="Georgia" panose="02040502050405020303" pitchFamily="18" charset="0"/>
                <a:sym typeface="+mn-ea"/>
              </a:rPr>
              <a:t>H = 1,5 m</a:t>
            </a:r>
          </a:p>
          <a:p>
            <a:pPr marL="0" indent="0" algn="just">
              <a:buNone/>
            </a:pPr>
            <a:r>
              <a:rPr lang="fr-FR" sz="1600" dirty="0">
                <a:latin typeface="Georgia" panose="02040502050405020303" pitchFamily="18" charset="0"/>
                <a:sym typeface="+mn-ea"/>
              </a:rPr>
              <a:t>T0 = 8 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3B0F55-BDAE-FD83-F25B-DD9C1F377F9F}"/>
              </a:ext>
            </a:extLst>
          </p:cNvPr>
          <p:cNvSpPr/>
          <p:nvPr/>
        </p:nvSpPr>
        <p:spPr>
          <a:xfrm>
            <a:off x="9890620" y="3641710"/>
            <a:ext cx="2301380" cy="1072903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fr-FR" sz="1400" i="1" dirty="0">
                <a:solidFill>
                  <a:schemeClr val="tx2"/>
                </a:solidFill>
                <a:latin typeface="Georgia" panose="02040502050405020303" pitchFamily="18" charset="0"/>
                <a:sym typeface="+mn-ea"/>
              </a:rPr>
              <a:t>Figure 11. Comparaison des « Hs like » sur un fond linéaire à pente moyenne.</a:t>
            </a:r>
          </a:p>
          <a:p>
            <a:pPr marL="0" indent="0">
              <a:buNone/>
            </a:pPr>
            <a:r>
              <a:rPr lang="el-GR" sz="14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Ω</a:t>
            </a:r>
            <a:r>
              <a:rPr lang="fr-FR" sz="1400" b="0" i="1" dirty="0">
                <a:solidFill>
                  <a:schemeClr val="tx2"/>
                </a:solidFill>
                <a:effectLst/>
                <a:latin typeface="Georgia" panose="02040502050405020303" pitchFamily="18" charset="0"/>
                <a:sym typeface="+mn-ea"/>
              </a:rPr>
              <a:t> = 600 m, h0 = 10 m</a:t>
            </a:r>
            <a:endParaRPr lang="fr-FR" sz="1400" i="1" dirty="0">
              <a:solidFill>
                <a:schemeClr val="tx2"/>
              </a:solidFill>
              <a:latin typeface="Georgia" panose="02040502050405020303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37502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27</a:t>
            </a:fld>
            <a:endParaRPr lang="fr-FR"/>
          </a:p>
        </p:txBody>
      </p:sp>
      <p:sp>
        <p:nvSpPr>
          <p:cNvPr id="31" name="Titre 1 2"/>
          <p:cNvSpPr txBox="1"/>
          <p:nvPr>
            <p:custDataLst>
              <p:tags r:id="rId2"/>
            </p:custDataLst>
          </p:nvPr>
        </p:nvSpPr>
        <p:spPr>
          <a:xfrm>
            <a:off x="168376" y="66136"/>
            <a:ext cx="8915260" cy="73081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fr-FR" altLang="en-US" sz="3600" u="sng" dirty="0">
                <a:latin typeface="Georgia" panose="02040502050405020303" pitchFamily="18" charset="0"/>
              </a:rPr>
              <a:t>IV) Couplage avec un modèle à résolution vagues à vagues: </a:t>
            </a:r>
          </a:p>
          <a:p>
            <a:pPr algn="just"/>
            <a:r>
              <a:rPr lang="fr-FR" altLang="en-US" sz="3600" u="sng" dirty="0">
                <a:latin typeface="Georgia" panose="02040502050405020303" pitchFamily="18" charset="0"/>
              </a:rPr>
              <a:t>Saint-Venant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8C850C57-B29F-D0D6-7430-DAED197B5273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746799" y="1346068"/>
            <a:ext cx="10237018" cy="612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fr-FR" sz="2800" dirty="0">
              <a:latin typeface="Georgia" panose="02040502050405020303" pitchFamily="18" charset="0"/>
            </a:endParaRPr>
          </a:p>
        </p:txBody>
      </p:sp>
      <p:sp>
        <p:nvSpPr>
          <p:cNvPr id="9" name="Titre 1 1">
            <a:extLst>
              <a:ext uri="{FF2B5EF4-FFF2-40B4-BE49-F238E27FC236}">
                <a16:creationId xmlns:a16="http://schemas.microsoft.com/office/drawing/2014/main" id="{B8643E85-43B9-BD65-BD03-516E11325AA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86968" y="680885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latin typeface="Georgia" panose="02040502050405020303" pitchFamily="18" charset="0"/>
              </a:rPr>
              <a:t>3) Résultats fond linéaire (pente moyenne) </a:t>
            </a:r>
            <a:endParaRPr lang="fr-FR" altLang="en-US" sz="2400" dirty="0">
              <a:latin typeface="Georgia" panose="02040502050405020303" pitchFamily="18" charset="0"/>
            </a:endParaRPr>
          </a:p>
        </p:txBody>
      </p:sp>
      <p:pic>
        <p:nvPicPr>
          <p:cNvPr id="7" name="Image 6" descr="Une image contenant texte, ligne, Tracé, diagramme&#10;&#10;Description générée automatiquement">
            <a:extLst>
              <a:ext uri="{FF2B5EF4-FFF2-40B4-BE49-F238E27FC236}">
                <a16:creationId xmlns:a16="http://schemas.microsoft.com/office/drawing/2014/main" id="{0EAB5CB3-5206-9EE8-8808-E86A78AA21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2136"/>
            <a:ext cx="10896164" cy="5395864"/>
          </a:xfrm>
          <a:prstGeom prst="rect">
            <a:avLst/>
          </a:prstGeom>
        </p:spPr>
      </p:pic>
      <p:sp>
        <p:nvSpPr>
          <p:cNvPr id="3" name="Zone de texte 12">
            <a:extLst>
              <a:ext uri="{FF2B5EF4-FFF2-40B4-BE49-F238E27FC236}">
                <a16:creationId xmlns:a16="http://schemas.microsoft.com/office/drawing/2014/main" id="{D4F5F743-8E96-B73B-0036-3936B1CBC65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408768" y="2844225"/>
            <a:ext cx="1066318" cy="58477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 anchor="t">
            <a:spAutoFit/>
          </a:bodyPr>
          <a:lstStyle/>
          <a:p>
            <a:pPr marL="0" indent="0" algn="just">
              <a:buNone/>
            </a:pPr>
            <a:r>
              <a:rPr lang="fr-FR" sz="1600" dirty="0">
                <a:latin typeface="Georgia" panose="02040502050405020303" pitchFamily="18" charset="0"/>
                <a:sym typeface="+mn-ea"/>
              </a:rPr>
              <a:t>H = 1,5 m</a:t>
            </a:r>
          </a:p>
          <a:p>
            <a:pPr marL="0" indent="0" algn="just">
              <a:buNone/>
            </a:pPr>
            <a:r>
              <a:rPr lang="fr-FR" sz="1600" dirty="0">
                <a:latin typeface="Georgia" panose="02040502050405020303" pitchFamily="18" charset="0"/>
                <a:sym typeface="+mn-ea"/>
              </a:rPr>
              <a:t>T0 = 8 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DF5344-7869-39ED-6888-EE375D67C467}"/>
              </a:ext>
            </a:extLst>
          </p:cNvPr>
          <p:cNvSpPr/>
          <p:nvPr/>
        </p:nvSpPr>
        <p:spPr>
          <a:xfrm>
            <a:off x="6481692" y="894396"/>
            <a:ext cx="4451791" cy="459230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fr-FR" sz="1400" i="1" dirty="0">
                <a:solidFill>
                  <a:schemeClr val="tx2"/>
                </a:solidFill>
                <a:latin typeface="Georgia" panose="02040502050405020303" pitchFamily="18" charset="0"/>
                <a:sym typeface="+mn-ea"/>
              </a:rPr>
              <a:t>Figure 12. Evolution du fond marin sur 3 jours avec le modèle Saint-Venant.</a:t>
            </a:r>
          </a:p>
        </p:txBody>
      </p:sp>
    </p:spTree>
    <p:extLst>
      <p:ext uri="{BB962C8B-B14F-4D97-AF65-F5344CB8AC3E}">
        <p14:creationId xmlns:p14="http://schemas.microsoft.com/office/powerpoint/2010/main" val="435878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28</a:t>
            </a:fld>
            <a:endParaRPr lang="fr-FR"/>
          </a:p>
        </p:txBody>
      </p:sp>
      <p:sp>
        <p:nvSpPr>
          <p:cNvPr id="31" name="Titre 1 2"/>
          <p:cNvSpPr txBox="1"/>
          <p:nvPr>
            <p:custDataLst>
              <p:tags r:id="rId2"/>
            </p:custDataLst>
          </p:nvPr>
        </p:nvSpPr>
        <p:spPr>
          <a:xfrm>
            <a:off x="168376" y="66136"/>
            <a:ext cx="8915260" cy="73081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fr-FR" altLang="en-US" sz="3600" u="sng" dirty="0">
                <a:latin typeface="Georgia" panose="02040502050405020303" pitchFamily="18" charset="0"/>
              </a:rPr>
              <a:t>IV) Couplage avec un modèle à résolution vagues à vagues: </a:t>
            </a:r>
          </a:p>
          <a:p>
            <a:pPr algn="just"/>
            <a:r>
              <a:rPr lang="fr-FR" altLang="en-US" sz="3600" u="sng" dirty="0">
                <a:latin typeface="Georgia" panose="02040502050405020303" pitchFamily="18" charset="0"/>
              </a:rPr>
              <a:t>Saint-Venant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8C850C57-B29F-D0D6-7430-DAED197B5273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746799" y="1346068"/>
            <a:ext cx="10237018" cy="612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fr-FR" sz="2800" dirty="0">
              <a:latin typeface="Georgia" panose="02040502050405020303" pitchFamily="18" charset="0"/>
            </a:endParaRPr>
          </a:p>
        </p:txBody>
      </p:sp>
      <p:sp>
        <p:nvSpPr>
          <p:cNvPr id="9" name="Titre 1 1">
            <a:extLst>
              <a:ext uri="{FF2B5EF4-FFF2-40B4-BE49-F238E27FC236}">
                <a16:creationId xmlns:a16="http://schemas.microsoft.com/office/drawing/2014/main" id="{B8643E85-43B9-BD65-BD03-516E11325AA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86968" y="680885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latin typeface="Georgia" panose="02040502050405020303" pitchFamily="18" charset="0"/>
              </a:rPr>
              <a:t>3) Résultats fond linéaire (pente moyenne) </a:t>
            </a:r>
            <a:endParaRPr lang="fr-FR" altLang="en-US" sz="2400" dirty="0">
              <a:latin typeface="Georgia" panose="02040502050405020303" pitchFamily="18" charset="0"/>
            </a:endParaRPr>
          </a:p>
        </p:txBody>
      </p:sp>
      <p:pic>
        <p:nvPicPr>
          <p:cNvPr id="5" name="Image 4" descr="Une image contenant texte, ligne, Tracé, diagramme&#10;&#10;Description générée automatiquement">
            <a:extLst>
              <a:ext uri="{FF2B5EF4-FFF2-40B4-BE49-F238E27FC236}">
                <a16:creationId xmlns:a16="http://schemas.microsoft.com/office/drawing/2014/main" id="{C6D1B984-0B3F-8D62-9AA3-15C8059EC50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62137"/>
            <a:ext cx="10896165" cy="5395864"/>
          </a:xfrm>
          <a:prstGeom prst="rect">
            <a:avLst/>
          </a:prstGeom>
        </p:spPr>
      </p:pic>
      <p:sp>
        <p:nvSpPr>
          <p:cNvPr id="3" name="Zone de texte 12">
            <a:extLst>
              <a:ext uri="{FF2B5EF4-FFF2-40B4-BE49-F238E27FC236}">
                <a16:creationId xmlns:a16="http://schemas.microsoft.com/office/drawing/2014/main" id="{F9DD0BC9-E22D-D035-A86F-F1C422A7C60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408768" y="2844225"/>
            <a:ext cx="1066318" cy="58477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 anchor="t">
            <a:spAutoFit/>
          </a:bodyPr>
          <a:lstStyle/>
          <a:p>
            <a:pPr marL="0" indent="0" algn="just">
              <a:buNone/>
            </a:pPr>
            <a:r>
              <a:rPr lang="fr-FR" sz="1600" dirty="0">
                <a:latin typeface="Georgia" panose="02040502050405020303" pitchFamily="18" charset="0"/>
                <a:sym typeface="+mn-ea"/>
              </a:rPr>
              <a:t>H = 1,5 m</a:t>
            </a:r>
          </a:p>
          <a:p>
            <a:pPr marL="0" indent="0" algn="just">
              <a:buNone/>
            </a:pPr>
            <a:r>
              <a:rPr lang="fr-FR" sz="1600" dirty="0">
                <a:latin typeface="Georgia" panose="02040502050405020303" pitchFamily="18" charset="0"/>
                <a:sym typeface="+mn-ea"/>
              </a:rPr>
              <a:t>T0 = 8 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3599BD-6843-5BCB-DC00-70CB01F5037A}"/>
              </a:ext>
            </a:extLst>
          </p:cNvPr>
          <p:cNvSpPr/>
          <p:nvPr/>
        </p:nvSpPr>
        <p:spPr>
          <a:xfrm>
            <a:off x="6481692" y="894396"/>
            <a:ext cx="4451791" cy="459230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fr-FR" sz="1400" i="1" dirty="0">
                <a:solidFill>
                  <a:schemeClr val="tx2"/>
                </a:solidFill>
                <a:latin typeface="Georgia" panose="02040502050405020303" pitchFamily="18" charset="0"/>
                <a:sym typeface="+mn-ea"/>
              </a:rPr>
              <a:t>Figure 12. Evolution du fond marin sur 3 jours avec le modèle Saint-Venant.</a:t>
            </a:r>
          </a:p>
        </p:txBody>
      </p:sp>
    </p:spTree>
    <p:extLst>
      <p:ext uri="{BB962C8B-B14F-4D97-AF65-F5344CB8AC3E}">
        <p14:creationId xmlns:p14="http://schemas.microsoft.com/office/powerpoint/2010/main" val="18735445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29</a:t>
            </a:fld>
            <a:endParaRPr lang="fr-FR"/>
          </a:p>
        </p:txBody>
      </p:sp>
      <p:sp>
        <p:nvSpPr>
          <p:cNvPr id="31" name="Titre 1 2"/>
          <p:cNvSpPr txBox="1"/>
          <p:nvPr>
            <p:custDataLst>
              <p:tags r:id="rId2"/>
            </p:custDataLst>
          </p:nvPr>
        </p:nvSpPr>
        <p:spPr>
          <a:xfrm>
            <a:off x="168376" y="66136"/>
            <a:ext cx="8915260" cy="73081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fr-FR" altLang="en-US" sz="3600" u="sng" dirty="0">
                <a:latin typeface="Georgia" panose="02040502050405020303" pitchFamily="18" charset="0"/>
              </a:rPr>
              <a:t>IV) Couplage avec un modèle à résolution vagues à vagues: </a:t>
            </a:r>
          </a:p>
          <a:p>
            <a:pPr algn="just"/>
            <a:r>
              <a:rPr lang="fr-FR" altLang="en-US" sz="3600" u="sng" dirty="0">
                <a:latin typeface="Georgia" panose="02040502050405020303" pitchFamily="18" charset="0"/>
              </a:rPr>
              <a:t>Saint-Venant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8C850C57-B29F-D0D6-7430-DAED197B5273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746799" y="1346068"/>
            <a:ext cx="10237018" cy="612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fr-FR" sz="2800" dirty="0">
              <a:latin typeface="Georgia" panose="02040502050405020303" pitchFamily="18" charset="0"/>
            </a:endParaRPr>
          </a:p>
        </p:txBody>
      </p:sp>
      <p:sp>
        <p:nvSpPr>
          <p:cNvPr id="9" name="Titre 1 1">
            <a:extLst>
              <a:ext uri="{FF2B5EF4-FFF2-40B4-BE49-F238E27FC236}">
                <a16:creationId xmlns:a16="http://schemas.microsoft.com/office/drawing/2014/main" id="{B8643E85-43B9-BD65-BD03-516E11325AA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86968" y="680885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latin typeface="Georgia" panose="02040502050405020303" pitchFamily="18" charset="0"/>
              </a:rPr>
              <a:t>3) Résultats fond linéaire (pente moyenne) </a:t>
            </a:r>
            <a:endParaRPr lang="fr-FR" altLang="en-US" sz="2400" dirty="0">
              <a:latin typeface="Georgia" panose="02040502050405020303" pitchFamily="18" charset="0"/>
            </a:endParaRPr>
          </a:p>
        </p:txBody>
      </p:sp>
      <p:pic>
        <p:nvPicPr>
          <p:cNvPr id="7" name="Image 6" descr="Une image contenant texte, ligne, capture d’écran, Tracé&#10;&#10;Description générée automatiquement">
            <a:extLst>
              <a:ext uri="{FF2B5EF4-FFF2-40B4-BE49-F238E27FC236}">
                <a16:creationId xmlns:a16="http://schemas.microsoft.com/office/drawing/2014/main" id="{8D67B1FC-865C-5EBF-B610-92E8A1DD6E2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2136"/>
            <a:ext cx="10896161" cy="53958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8FD0FCE-4537-EF2D-640D-B6187FA19C93}"/>
              </a:ext>
            </a:extLst>
          </p:cNvPr>
          <p:cNvSpPr/>
          <p:nvPr/>
        </p:nvSpPr>
        <p:spPr>
          <a:xfrm>
            <a:off x="6473303" y="844062"/>
            <a:ext cx="4616943" cy="459230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fr-FR" sz="1400" i="1" dirty="0">
                <a:solidFill>
                  <a:schemeClr val="tx2"/>
                </a:solidFill>
                <a:latin typeface="Georgia" panose="02040502050405020303" pitchFamily="18" charset="0"/>
                <a:sym typeface="+mn-ea"/>
              </a:rPr>
              <a:t>Figure 13. Evolution du fond marin sur 3 jours avec les modèles Saint-Venant, </a:t>
            </a:r>
            <a:r>
              <a:rPr lang="fr-FR" sz="1400" i="1" dirty="0" err="1">
                <a:solidFill>
                  <a:schemeClr val="tx2"/>
                </a:solidFill>
                <a:latin typeface="Georgia" panose="02040502050405020303" pitchFamily="18" charset="0"/>
                <a:sym typeface="+mn-ea"/>
              </a:rPr>
              <a:t>ShoalExpress</a:t>
            </a:r>
            <a:r>
              <a:rPr lang="fr-FR" sz="1400" i="1" dirty="0">
                <a:solidFill>
                  <a:schemeClr val="tx2"/>
                </a:solidFill>
                <a:latin typeface="Georgia" panose="02040502050405020303" pitchFamily="18" charset="0"/>
                <a:sym typeface="+mn-ea"/>
              </a:rPr>
              <a:t>, Swan, </a:t>
            </a:r>
            <a:r>
              <a:rPr lang="fr-FR" sz="1400" i="1" dirty="0" err="1">
                <a:solidFill>
                  <a:schemeClr val="tx2"/>
                </a:solidFill>
                <a:latin typeface="Georgia" panose="02040502050405020303" pitchFamily="18" charset="0"/>
                <a:sym typeface="+mn-ea"/>
              </a:rPr>
              <a:t>XBeach</a:t>
            </a:r>
            <a:endParaRPr lang="fr-FR" sz="1400" i="1" dirty="0">
              <a:solidFill>
                <a:schemeClr val="tx2"/>
              </a:solidFill>
              <a:latin typeface="Georgia" panose="02040502050405020303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20381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3</a:t>
            </a:fld>
            <a:endParaRPr lang="fr-FR" dirty="0"/>
          </a:p>
        </p:txBody>
      </p:sp>
      <p:sp>
        <p:nvSpPr>
          <p:cNvPr id="11" name="Titre 1"/>
          <p:cNvSpPr txBox="1"/>
          <p:nvPr>
            <p:custDataLst>
              <p:tags r:id="rId2"/>
            </p:custDataLst>
          </p:nvPr>
        </p:nvSpPr>
        <p:spPr>
          <a:xfrm>
            <a:off x="168376" y="66136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u="sng" dirty="0">
                <a:latin typeface="Georgia" panose="02040502050405020303" pitchFamily="18" charset="0"/>
              </a:rPr>
              <a:t>I) Introduction</a:t>
            </a:r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77334" y="1006245"/>
            <a:ext cx="9609666" cy="4654426"/>
          </a:xfrm>
        </p:spPr>
        <p:txBody>
          <a:bodyPr>
            <a:normAutofit/>
          </a:bodyPr>
          <a:lstStyle/>
          <a:p>
            <a:pPr algn="just"/>
            <a:r>
              <a:rPr lang="en-US" sz="2800" dirty="0">
                <a:latin typeface="Georgia" panose="02040502050405020303" pitchFamily="18" charset="0"/>
              </a:rPr>
              <a:t>Un nouveau </a:t>
            </a:r>
            <a:r>
              <a:rPr lang="en-US" sz="2800" dirty="0" err="1">
                <a:latin typeface="Georgia" panose="02040502050405020303" pitchFamily="18" charset="0"/>
              </a:rPr>
              <a:t>modèle</a:t>
            </a:r>
            <a:r>
              <a:rPr lang="en-US" sz="2800" dirty="0">
                <a:latin typeface="Georgia" panose="02040502050405020303" pitchFamily="18" charset="0"/>
              </a:rPr>
              <a:t> </a:t>
            </a:r>
            <a:r>
              <a:rPr lang="en-US" sz="2800" dirty="0" err="1">
                <a:latin typeface="Georgia" panose="02040502050405020303" pitchFamily="18" charset="0"/>
              </a:rPr>
              <a:t>morphodynamique</a:t>
            </a:r>
            <a:r>
              <a:rPr lang="en-US" sz="2800" dirty="0">
                <a:latin typeface="Georgia" panose="02040502050405020303" pitchFamily="18" charset="0"/>
              </a:rPr>
              <a:t> </a:t>
            </a:r>
            <a:r>
              <a:rPr lang="en-US" sz="2800" dirty="0" err="1">
                <a:latin typeface="Georgia" panose="02040502050405020303" pitchFamily="18" charset="0"/>
              </a:rPr>
              <a:t>générique</a:t>
            </a:r>
            <a:r>
              <a:rPr lang="en-US" sz="2800" dirty="0">
                <a:latin typeface="Georgia" panose="02040502050405020303" pitchFamily="18" charset="0"/>
              </a:rPr>
              <a:t> couplable avec </a:t>
            </a:r>
            <a:r>
              <a:rPr lang="en-US" sz="2800" dirty="0" err="1">
                <a:latin typeface="Georgia" panose="02040502050405020303" pitchFamily="18" charset="0"/>
              </a:rPr>
              <a:t>n’importe</a:t>
            </a:r>
            <a:r>
              <a:rPr lang="en-US" sz="2800" dirty="0">
                <a:latin typeface="Georgia" panose="02040502050405020303" pitchFamily="18" charset="0"/>
              </a:rPr>
              <a:t> </a:t>
            </a:r>
            <a:r>
              <a:rPr lang="en-US" sz="2800" dirty="0" err="1">
                <a:latin typeface="Georgia" panose="02040502050405020303" pitchFamily="18" charset="0"/>
              </a:rPr>
              <a:t>quel</a:t>
            </a:r>
            <a:r>
              <a:rPr lang="en-US" sz="2800" dirty="0">
                <a:latin typeface="Georgia" panose="02040502050405020303" pitchFamily="18" charset="0"/>
              </a:rPr>
              <a:t> </a:t>
            </a:r>
            <a:r>
              <a:rPr lang="en-US" sz="2800" dirty="0" err="1">
                <a:latin typeface="Georgia" panose="02040502050405020303" pitchFamily="18" charset="0"/>
              </a:rPr>
              <a:t>modèle</a:t>
            </a:r>
            <a:r>
              <a:rPr lang="en-US" sz="2800" dirty="0">
                <a:latin typeface="Georgia" panose="02040502050405020303" pitchFamily="18" charset="0"/>
              </a:rPr>
              <a:t> </a:t>
            </a:r>
            <a:r>
              <a:rPr lang="en-US" sz="2800" dirty="0" err="1">
                <a:latin typeface="Georgia" panose="02040502050405020303" pitchFamily="18" charset="0"/>
              </a:rPr>
              <a:t>hydrodynamique</a:t>
            </a:r>
            <a:r>
              <a:rPr lang="en-US" sz="2800" dirty="0">
                <a:latin typeface="Georgia" panose="02040502050405020303" pitchFamily="18" charset="0"/>
              </a:rPr>
              <a:t>.</a:t>
            </a:r>
          </a:p>
          <a:p>
            <a:pPr algn="just"/>
            <a:r>
              <a:rPr lang="en-US" sz="2800" dirty="0">
                <a:latin typeface="Georgia" panose="02040502050405020303" pitchFamily="18" charset="0"/>
              </a:rPr>
              <a:t>Un nouveau </a:t>
            </a:r>
            <a:r>
              <a:rPr lang="en-US" sz="2800" dirty="0" err="1">
                <a:latin typeface="Georgia" panose="02040502050405020303" pitchFamily="18" charset="0"/>
              </a:rPr>
              <a:t>modèle</a:t>
            </a:r>
            <a:r>
              <a:rPr lang="en-US" sz="2800" dirty="0">
                <a:latin typeface="Georgia" panose="02040502050405020303" pitchFamily="18" charset="0"/>
              </a:rPr>
              <a:t> </a:t>
            </a:r>
            <a:r>
              <a:rPr lang="en-US" sz="2800" dirty="0" err="1">
                <a:latin typeface="Georgia" panose="02040502050405020303" pitchFamily="18" charset="0"/>
              </a:rPr>
              <a:t>hydrodynamique</a:t>
            </a:r>
            <a:r>
              <a:rPr lang="en-US" sz="2800" dirty="0">
                <a:latin typeface="Georgia" panose="02040502050405020303" pitchFamily="18" charset="0"/>
              </a:rPr>
              <a:t> à </a:t>
            </a:r>
            <a:r>
              <a:rPr lang="en-US" sz="2800" dirty="0" err="1">
                <a:latin typeface="Georgia" panose="02040502050405020303" pitchFamily="18" charset="0"/>
              </a:rPr>
              <a:t>faible</a:t>
            </a:r>
            <a:r>
              <a:rPr lang="en-US" sz="2800" dirty="0">
                <a:latin typeface="Georgia" panose="02040502050405020303" pitchFamily="18" charset="0"/>
              </a:rPr>
              <a:t> </a:t>
            </a:r>
            <a:r>
              <a:rPr lang="en-US" sz="2800" dirty="0" err="1">
                <a:latin typeface="Georgia" panose="02040502050405020303" pitchFamily="18" charset="0"/>
              </a:rPr>
              <a:t>complexité</a:t>
            </a:r>
            <a:r>
              <a:rPr lang="en-US" sz="2800" dirty="0">
                <a:latin typeface="Georgia" panose="02040502050405020303" pitchFamily="18" charset="0"/>
              </a:rPr>
              <a:t>.</a:t>
            </a:r>
          </a:p>
          <a:p>
            <a:pPr algn="just"/>
            <a:r>
              <a:rPr lang="en-US" sz="2800" dirty="0">
                <a:latin typeface="Georgia" panose="02040502050405020303" pitchFamily="18" charset="0"/>
              </a:rPr>
              <a:t>Des </a:t>
            </a:r>
            <a:r>
              <a:rPr lang="en-US" sz="2800" dirty="0" err="1">
                <a:latin typeface="Georgia" panose="02040502050405020303" pitchFamily="18" charset="0"/>
              </a:rPr>
              <a:t>cas</a:t>
            </a:r>
            <a:r>
              <a:rPr lang="en-US" sz="2800" dirty="0">
                <a:latin typeface="Georgia" panose="02040502050405020303" pitchFamily="18" charset="0"/>
              </a:rPr>
              <a:t>-tests de benchmark très </a:t>
            </a:r>
            <a:r>
              <a:rPr lang="en-US" sz="2800" dirty="0" err="1">
                <a:latin typeface="Georgia" panose="02040502050405020303" pitchFamily="18" charset="0"/>
              </a:rPr>
              <a:t>connus</a:t>
            </a:r>
            <a:r>
              <a:rPr lang="en-US" sz="2800" dirty="0">
                <a:latin typeface="Georgia" panose="02040502050405020303" pitchFamily="18" charset="0"/>
              </a:rPr>
              <a:t> </a:t>
            </a:r>
            <a:r>
              <a:rPr lang="en-US" sz="2800" dirty="0" err="1">
                <a:latin typeface="Georgia" panose="02040502050405020303" pitchFamily="18" charset="0"/>
              </a:rPr>
              <a:t>validés</a:t>
            </a:r>
            <a:r>
              <a:rPr lang="en-US" sz="2800" dirty="0">
                <a:latin typeface="Georgia" panose="02040502050405020303" pitchFamily="18" charset="0"/>
              </a:rPr>
              <a:t>.</a:t>
            </a:r>
          </a:p>
          <a:p>
            <a:pPr algn="just"/>
            <a:r>
              <a:rPr lang="en-US" sz="2800" dirty="0">
                <a:latin typeface="Georgia" panose="02040502050405020303" pitchFamily="18" charset="0"/>
              </a:rPr>
              <a:t>Un </a:t>
            </a:r>
            <a:r>
              <a:rPr lang="en-US" sz="2800" dirty="0" err="1">
                <a:latin typeface="Georgia" panose="02040502050405020303" pitchFamily="18" charset="0"/>
              </a:rPr>
              <a:t>modèle</a:t>
            </a:r>
            <a:r>
              <a:rPr lang="en-US" sz="2800" dirty="0">
                <a:latin typeface="Georgia" panose="02040502050405020303" pitchFamily="18" charset="0"/>
              </a:rPr>
              <a:t> à creation de barres </a:t>
            </a:r>
            <a:r>
              <a:rPr lang="en-US" sz="2800" dirty="0" err="1">
                <a:latin typeface="Georgia" panose="02040502050405020303" pitchFamily="18" charset="0"/>
              </a:rPr>
              <a:t>sédimentaires</a:t>
            </a:r>
            <a:r>
              <a:rPr lang="en-US" sz="2800" dirty="0">
                <a:latin typeface="Georgia" panose="02040502050405020303" pitchFamily="18" charset="0"/>
              </a:rPr>
              <a:t>: très performant sur la </a:t>
            </a:r>
            <a:r>
              <a:rPr lang="en-US" sz="2800" dirty="0" err="1">
                <a:latin typeface="Georgia" panose="02040502050405020303" pitchFamily="18" charset="0"/>
              </a:rPr>
              <a:t>phénomènologie</a:t>
            </a:r>
            <a:r>
              <a:rPr lang="en-US" sz="2800" dirty="0">
                <a:latin typeface="Georgia" panose="02040502050405020303" pitchFamily="18" charset="0"/>
              </a:rPr>
              <a:t>.</a:t>
            </a:r>
          </a:p>
        </p:txBody>
      </p:sp>
      <p:pic>
        <p:nvPicPr>
          <p:cNvPr id="1028" name="Picture 4" descr="Vague | Dessin surf, Dessin mer, Vague dessin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162" y="4152900"/>
            <a:ext cx="619125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30</a:t>
            </a:fld>
            <a:endParaRPr lang="fr-FR"/>
          </a:p>
        </p:txBody>
      </p:sp>
      <p:sp>
        <p:nvSpPr>
          <p:cNvPr id="31" name="Titre 1 2"/>
          <p:cNvSpPr txBox="1"/>
          <p:nvPr>
            <p:custDataLst>
              <p:tags r:id="rId2"/>
            </p:custDataLst>
          </p:nvPr>
        </p:nvSpPr>
        <p:spPr>
          <a:xfrm>
            <a:off x="168376" y="66136"/>
            <a:ext cx="8915260" cy="73081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fr-FR" altLang="en-US" sz="3600" u="sng" dirty="0">
                <a:latin typeface="Georgia" panose="02040502050405020303" pitchFamily="18" charset="0"/>
              </a:rPr>
              <a:t>IV) Couplage avec un modèle à résolution vagues à vagues: </a:t>
            </a:r>
          </a:p>
          <a:p>
            <a:pPr algn="just"/>
            <a:r>
              <a:rPr lang="fr-FR" altLang="en-US" sz="3600" u="sng" dirty="0">
                <a:latin typeface="Georgia" panose="02040502050405020303" pitchFamily="18" charset="0"/>
              </a:rPr>
              <a:t>Saint-Venant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8C850C57-B29F-D0D6-7430-DAED197B5273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746799" y="1346068"/>
            <a:ext cx="10237018" cy="612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fr-FR" sz="2800" dirty="0">
              <a:latin typeface="Georgia" panose="02040502050405020303" pitchFamily="18" charset="0"/>
            </a:endParaRPr>
          </a:p>
        </p:txBody>
      </p:sp>
      <p:sp>
        <p:nvSpPr>
          <p:cNvPr id="9" name="Titre 1 1">
            <a:extLst>
              <a:ext uri="{FF2B5EF4-FFF2-40B4-BE49-F238E27FC236}">
                <a16:creationId xmlns:a16="http://schemas.microsoft.com/office/drawing/2014/main" id="{B8643E85-43B9-BD65-BD03-516E11325AA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154535" y="4720562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altLang="en-US" sz="2400" dirty="0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re 1 1">
                <a:extLst>
                  <a:ext uri="{FF2B5EF4-FFF2-40B4-BE49-F238E27FC236}">
                    <a16:creationId xmlns:a16="http://schemas.microsoft.com/office/drawing/2014/main" id="{D3D5AFF8-E86E-A3DF-6DA9-FD67C30EE721}"/>
                  </a:ext>
                </a:extLst>
              </p:cNvPr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486968" y="603971"/>
                <a:ext cx="10009582" cy="1320800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3600" kern="12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fr-FR" sz="2200" dirty="0">
                    <a:latin typeface="Georgia" panose="02040502050405020303" pitchFamily="18" charset="0"/>
                  </a:rPr>
                  <a:t>3) Résultats fond linéaire (pente moyenne) - comparaison entre </a:t>
                </a:r>
                <a:r>
                  <a:rPr lang="fr-FR" sz="2200" i="1" dirty="0">
                    <a:latin typeface="Georgia" panose="02040502050405020303" pitchFamily="18" charset="0"/>
                  </a:rPr>
                  <a:t>H</a:t>
                </a:r>
                <a:r>
                  <a:rPr lang="fr-FR" sz="2200" dirty="0">
                    <a:latin typeface="Georgia" panose="02040502050405020303" pitchFamily="18" charset="0"/>
                  </a:rPr>
                  <a:t> et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fr-FR" sz="2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acc>
                          <m:accPr>
                            <m:chr m:val="̅"/>
                            <m:ctrlPr>
                              <a:rPr lang="fr-FR" sz="22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2200" i="1" dirty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l-GR" sz="2200" i="1" dirty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</m:acc>
                      </m:e>
                    </m:rad>
                  </m:oMath>
                </a14:m>
                <a:endParaRPr lang="fr-FR" altLang="en-US" sz="2200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6" name="Titre 1 1">
                <a:extLst>
                  <a:ext uri="{FF2B5EF4-FFF2-40B4-BE49-F238E27FC236}">
                    <a16:creationId xmlns:a16="http://schemas.microsoft.com/office/drawing/2014/main" id="{D3D5AFF8-E86E-A3DF-6DA9-FD67C30EE7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486968" y="603971"/>
                <a:ext cx="10009582" cy="1320800"/>
              </a:xfrm>
              <a:prstGeom prst="rect">
                <a:avLst/>
              </a:prstGeom>
              <a:blipFill>
                <a:blip r:embed="rId9"/>
                <a:stretch>
                  <a:fillRect l="-79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 descr="Une image contenant texte, capture d’écran, ligne, diagramme&#10;&#10;Description générée automatiquement">
            <a:extLst>
              <a:ext uri="{FF2B5EF4-FFF2-40B4-BE49-F238E27FC236}">
                <a16:creationId xmlns:a16="http://schemas.microsoft.com/office/drawing/2014/main" id="{53E676DC-0DE0-741F-24E2-1EE35D98B519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4977"/>
            <a:ext cx="10154535" cy="5823023"/>
          </a:xfrm>
          <a:prstGeom prst="rect">
            <a:avLst/>
          </a:prstGeom>
        </p:spPr>
      </p:pic>
      <p:sp>
        <p:nvSpPr>
          <p:cNvPr id="3" name="Zone de texte 12">
            <a:extLst>
              <a:ext uri="{FF2B5EF4-FFF2-40B4-BE49-F238E27FC236}">
                <a16:creationId xmlns:a16="http://schemas.microsoft.com/office/drawing/2014/main" id="{3C83C578-861E-6BF1-DFAD-9B74D9A16B6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969699" y="1685225"/>
            <a:ext cx="1066318" cy="58477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 anchor="t">
            <a:spAutoFit/>
          </a:bodyPr>
          <a:lstStyle/>
          <a:p>
            <a:pPr marL="0" indent="0" algn="just">
              <a:buNone/>
            </a:pPr>
            <a:r>
              <a:rPr lang="fr-FR" sz="1600" dirty="0">
                <a:latin typeface="Georgia" panose="02040502050405020303" pitchFamily="18" charset="0"/>
                <a:sym typeface="+mn-ea"/>
              </a:rPr>
              <a:t>H = 1,5 m</a:t>
            </a:r>
          </a:p>
          <a:p>
            <a:pPr marL="0" indent="0" algn="just">
              <a:buNone/>
            </a:pPr>
            <a:r>
              <a:rPr lang="fr-FR" sz="1600" dirty="0">
                <a:latin typeface="Georgia" panose="02040502050405020303" pitchFamily="18" charset="0"/>
                <a:sym typeface="+mn-ea"/>
              </a:rPr>
              <a:t>T0 = 8 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186176-5BAF-745B-814F-08B2312A9AFF}"/>
              </a:ext>
            </a:extLst>
          </p:cNvPr>
          <p:cNvSpPr/>
          <p:nvPr/>
        </p:nvSpPr>
        <p:spPr>
          <a:xfrm>
            <a:off x="10199735" y="3242140"/>
            <a:ext cx="1954138" cy="1478422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fr-FR" sz="1400" i="1" dirty="0">
                <a:solidFill>
                  <a:schemeClr val="tx2"/>
                </a:solidFill>
                <a:latin typeface="Georgia" panose="02040502050405020303" pitchFamily="18" charset="0"/>
                <a:sym typeface="+mn-ea"/>
              </a:rPr>
              <a:t>Figure 14. Comparaison des « Hs like » sur un fond linéaire à pente forte et domaine restreint.</a:t>
            </a:r>
          </a:p>
          <a:p>
            <a:pPr marL="0" indent="0">
              <a:buNone/>
            </a:pPr>
            <a:r>
              <a:rPr lang="el-GR" sz="14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Ω</a:t>
            </a:r>
            <a:r>
              <a:rPr lang="fr-FR" sz="1400" b="0" i="1" dirty="0">
                <a:solidFill>
                  <a:schemeClr val="tx2"/>
                </a:solidFill>
                <a:effectLst/>
                <a:latin typeface="Georgia" panose="02040502050405020303" pitchFamily="18" charset="0"/>
                <a:sym typeface="+mn-ea"/>
              </a:rPr>
              <a:t> = </a:t>
            </a:r>
            <a:r>
              <a:rPr lang="fr-FR" sz="1400" i="1" dirty="0">
                <a:solidFill>
                  <a:schemeClr val="tx2"/>
                </a:solidFill>
                <a:latin typeface="Georgia" panose="02040502050405020303" pitchFamily="18" charset="0"/>
                <a:sym typeface="+mn-ea"/>
              </a:rPr>
              <a:t>600</a:t>
            </a:r>
            <a:r>
              <a:rPr lang="fr-FR" sz="1400" b="0" i="1" dirty="0">
                <a:solidFill>
                  <a:schemeClr val="tx2"/>
                </a:solidFill>
                <a:effectLst/>
                <a:latin typeface="Georgia" panose="02040502050405020303" pitchFamily="18" charset="0"/>
                <a:sym typeface="+mn-ea"/>
              </a:rPr>
              <a:t> m, h0 = 20 m</a:t>
            </a:r>
            <a:endParaRPr lang="fr-FR" sz="1400" i="1" dirty="0">
              <a:solidFill>
                <a:schemeClr val="tx2"/>
              </a:solidFill>
              <a:latin typeface="Georgia" panose="02040502050405020303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691936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31</a:t>
            </a:fld>
            <a:endParaRPr lang="fr-FR"/>
          </a:p>
        </p:txBody>
      </p:sp>
      <p:sp>
        <p:nvSpPr>
          <p:cNvPr id="31" name="Titre 1 2"/>
          <p:cNvSpPr txBox="1"/>
          <p:nvPr>
            <p:custDataLst>
              <p:tags r:id="rId2"/>
            </p:custDataLst>
          </p:nvPr>
        </p:nvSpPr>
        <p:spPr>
          <a:xfrm>
            <a:off x="168376" y="66136"/>
            <a:ext cx="8915260" cy="73081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fr-FR" altLang="en-US" sz="3600" u="sng" dirty="0">
                <a:latin typeface="Georgia" panose="02040502050405020303" pitchFamily="18" charset="0"/>
              </a:rPr>
              <a:t>IV) Couplage avec un modèle à résolution vagues à vagues: </a:t>
            </a:r>
          </a:p>
          <a:p>
            <a:pPr algn="just"/>
            <a:r>
              <a:rPr lang="fr-FR" altLang="en-US" sz="3600" u="sng" dirty="0">
                <a:latin typeface="Georgia" panose="02040502050405020303" pitchFamily="18" charset="0"/>
              </a:rPr>
              <a:t>Saint-Venant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8C850C57-B29F-D0D6-7430-DAED197B5273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746799" y="1346068"/>
            <a:ext cx="10237018" cy="612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fr-FR" sz="2800" dirty="0">
              <a:latin typeface="Georgia" panose="02040502050405020303" pitchFamily="18" charset="0"/>
            </a:endParaRPr>
          </a:p>
        </p:txBody>
      </p:sp>
      <p:sp>
        <p:nvSpPr>
          <p:cNvPr id="9" name="Titre 1 1">
            <a:extLst>
              <a:ext uri="{FF2B5EF4-FFF2-40B4-BE49-F238E27FC236}">
                <a16:creationId xmlns:a16="http://schemas.microsoft.com/office/drawing/2014/main" id="{B8643E85-43B9-BD65-BD03-516E11325AA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86968" y="680885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latin typeface="Georgia" panose="02040502050405020303" pitchFamily="18" charset="0"/>
              </a:rPr>
              <a:t>3) Résultats fond linéaire (pente moyenne) </a:t>
            </a:r>
            <a:endParaRPr lang="fr-FR" altLang="en-US" sz="2400" dirty="0">
              <a:latin typeface="Georgia" panose="02040502050405020303" pitchFamily="18" charset="0"/>
            </a:endParaRPr>
          </a:p>
        </p:txBody>
      </p:sp>
      <p:pic>
        <p:nvPicPr>
          <p:cNvPr id="10" name="Image 9" descr="Une image contenant texte, ligne, Tracé, capture d’écran&#10;&#10;Description générée automatiquement">
            <a:extLst>
              <a:ext uri="{FF2B5EF4-FFF2-40B4-BE49-F238E27FC236}">
                <a16:creationId xmlns:a16="http://schemas.microsoft.com/office/drawing/2014/main" id="{A46A80F8-9B67-12C4-B78F-34E850C698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066"/>
            <a:ext cx="11130548" cy="5511933"/>
          </a:xfrm>
          <a:prstGeom prst="rect">
            <a:avLst/>
          </a:prstGeom>
        </p:spPr>
      </p:pic>
      <p:sp>
        <p:nvSpPr>
          <p:cNvPr id="3" name="Zone de texte 12">
            <a:extLst>
              <a:ext uri="{FF2B5EF4-FFF2-40B4-BE49-F238E27FC236}">
                <a16:creationId xmlns:a16="http://schemas.microsoft.com/office/drawing/2014/main" id="{F50B944B-55EF-05C6-596B-9DD83322ED2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559770" y="3272063"/>
            <a:ext cx="1066318" cy="58477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 anchor="t">
            <a:spAutoFit/>
          </a:bodyPr>
          <a:lstStyle/>
          <a:p>
            <a:pPr marL="0" indent="0" algn="just">
              <a:buNone/>
            </a:pPr>
            <a:r>
              <a:rPr lang="fr-FR" sz="1600" dirty="0">
                <a:latin typeface="Georgia" panose="02040502050405020303" pitchFamily="18" charset="0"/>
                <a:sym typeface="+mn-ea"/>
              </a:rPr>
              <a:t>H = 1,5 m</a:t>
            </a:r>
          </a:p>
          <a:p>
            <a:pPr marL="0" indent="0" algn="just">
              <a:buNone/>
            </a:pPr>
            <a:r>
              <a:rPr lang="fr-FR" sz="1600" dirty="0">
                <a:latin typeface="Georgia" panose="02040502050405020303" pitchFamily="18" charset="0"/>
                <a:sym typeface="+mn-ea"/>
              </a:rPr>
              <a:t>T0 = 8 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EDD44B-8C8C-C4E6-CFFC-D22DBEDC21C4}"/>
              </a:ext>
            </a:extLst>
          </p:cNvPr>
          <p:cNvSpPr/>
          <p:nvPr/>
        </p:nvSpPr>
        <p:spPr>
          <a:xfrm>
            <a:off x="6532026" y="771607"/>
            <a:ext cx="4451791" cy="459230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fr-FR" sz="1400" i="1" dirty="0">
                <a:solidFill>
                  <a:schemeClr val="tx2"/>
                </a:solidFill>
                <a:latin typeface="Georgia" panose="02040502050405020303" pitchFamily="18" charset="0"/>
                <a:sym typeface="+mn-ea"/>
              </a:rPr>
              <a:t>Figure 15. Evolution du fond marin sur 3 jours avec le modèle Saint-Venant.</a:t>
            </a:r>
          </a:p>
        </p:txBody>
      </p:sp>
    </p:spTree>
    <p:extLst>
      <p:ext uri="{BB962C8B-B14F-4D97-AF65-F5344CB8AC3E}">
        <p14:creationId xmlns:p14="http://schemas.microsoft.com/office/powerpoint/2010/main" val="36827712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32</a:t>
            </a:fld>
            <a:endParaRPr lang="fr-FR"/>
          </a:p>
        </p:txBody>
      </p:sp>
      <p:sp>
        <p:nvSpPr>
          <p:cNvPr id="31" name="Titre 1 2"/>
          <p:cNvSpPr txBox="1"/>
          <p:nvPr>
            <p:custDataLst>
              <p:tags r:id="rId2"/>
            </p:custDataLst>
          </p:nvPr>
        </p:nvSpPr>
        <p:spPr>
          <a:xfrm>
            <a:off x="168376" y="66136"/>
            <a:ext cx="8915260" cy="73081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fr-FR" altLang="en-US" sz="3600" u="sng" dirty="0">
                <a:latin typeface="Georgia" panose="02040502050405020303" pitchFamily="18" charset="0"/>
              </a:rPr>
              <a:t>IV) Couplage avec un modèle à résolution vagues à vagues: </a:t>
            </a:r>
          </a:p>
          <a:p>
            <a:pPr algn="just"/>
            <a:r>
              <a:rPr lang="fr-FR" altLang="en-US" sz="3600" u="sng" dirty="0">
                <a:latin typeface="Georgia" panose="02040502050405020303" pitchFamily="18" charset="0"/>
              </a:rPr>
              <a:t>Saint-Venant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8C850C57-B29F-D0D6-7430-DAED197B5273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746799" y="1346068"/>
            <a:ext cx="10237018" cy="612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fr-FR" sz="2800" dirty="0">
              <a:latin typeface="Georgia" panose="02040502050405020303" pitchFamily="18" charset="0"/>
            </a:endParaRPr>
          </a:p>
        </p:txBody>
      </p:sp>
      <p:sp>
        <p:nvSpPr>
          <p:cNvPr id="9" name="Titre 1 1">
            <a:extLst>
              <a:ext uri="{FF2B5EF4-FFF2-40B4-BE49-F238E27FC236}">
                <a16:creationId xmlns:a16="http://schemas.microsoft.com/office/drawing/2014/main" id="{B8643E85-43B9-BD65-BD03-516E11325AA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86968" y="680885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latin typeface="Georgia" panose="02040502050405020303" pitchFamily="18" charset="0"/>
              </a:rPr>
              <a:t>3) Résultats fond linéaire (pente moyenne) </a:t>
            </a:r>
            <a:endParaRPr lang="fr-FR" altLang="en-US" sz="2400" dirty="0">
              <a:latin typeface="Georgia" panose="02040502050405020303" pitchFamily="18" charset="0"/>
            </a:endParaRPr>
          </a:p>
        </p:txBody>
      </p:sp>
      <p:pic>
        <p:nvPicPr>
          <p:cNvPr id="5" name="Image 4" descr="Une image contenant texte, ligne, Tracé, Police&#10;&#10;Description générée automatiquement">
            <a:extLst>
              <a:ext uri="{FF2B5EF4-FFF2-40B4-BE49-F238E27FC236}">
                <a16:creationId xmlns:a16="http://schemas.microsoft.com/office/drawing/2014/main" id="{8FB11297-D29C-4835-9105-ECEBDE0D2ED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068"/>
            <a:ext cx="11130548" cy="5511932"/>
          </a:xfrm>
          <a:prstGeom prst="rect">
            <a:avLst/>
          </a:prstGeom>
        </p:spPr>
      </p:pic>
      <p:sp>
        <p:nvSpPr>
          <p:cNvPr id="3" name="Zone de texte 12">
            <a:extLst>
              <a:ext uri="{FF2B5EF4-FFF2-40B4-BE49-F238E27FC236}">
                <a16:creationId xmlns:a16="http://schemas.microsoft.com/office/drawing/2014/main" id="{13D9BCD4-2657-0149-B5E4-EA8F68F644E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559770" y="3272063"/>
            <a:ext cx="1066318" cy="58477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 anchor="t">
            <a:spAutoFit/>
          </a:bodyPr>
          <a:lstStyle/>
          <a:p>
            <a:pPr marL="0" indent="0" algn="just">
              <a:buNone/>
            </a:pPr>
            <a:r>
              <a:rPr lang="fr-FR" sz="1600" dirty="0">
                <a:latin typeface="Georgia" panose="02040502050405020303" pitchFamily="18" charset="0"/>
                <a:sym typeface="+mn-ea"/>
              </a:rPr>
              <a:t>H = 1,5 m</a:t>
            </a:r>
          </a:p>
          <a:p>
            <a:pPr marL="0" indent="0" algn="just">
              <a:buNone/>
            </a:pPr>
            <a:r>
              <a:rPr lang="fr-FR" sz="1600" dirty="0">
                <a:latin typeface="Georgia" panose="02040502050405020303" pitchFamily="18" charset="0"/>
                <a:sym typeface="+mn-ea"/>
              </a:rPr>
              <a:t>T0 = 8 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7FEFAE-D1A9-B12B-683A-795289C4E97F}"/>
              </a:ext>
            </a:extLst>
          </p:cNvPr>
          <p:cNvSpPr/>
          <p:nvPr/>
        </p:nvSpPr>
        <p:spPr>
          <a:xfrm>
            <a:off x="6532026" y="771607"/>
            <a:ext cx="4451791" cy="459230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fr-FR" sz="1400" i="1" dirty="0">
                <a:solidFill>
                  <a:schemeClr val="tx2"/>
                </a:solidFill>
                <a:latin typeface="Georgia" panose="02040502050405020303" pitchFamily="18" charset="0"/>
                <a:sym typeface="+mn-ea"/>
              </a:rPr>
              <a:t>Figure 15. Evolution du fond marin sur 3 jours avec le modèle Saint-Venant.</a:t>
            </a:r>
          </a:p>
        </p:txBody>
      </p:sp>
    </p:spTree>
    <p:extLst>
      <p:ext uri="{BB962C8B-B14F-4D97-AF65-F5344CB8AC3E}">
        <p14:creationId xmlns:p14="http://schemas.microsoft.com/office/powerpoint/2010/main" val="26044294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33</a:t>
            </a:fld>
            <a:endParaRPr lang="fr-FR"/>
          </a:p>
        </p:txBody>
      </p:sp>
      <p:sp>
        <p:nvSpPr>
          <p:cNvPr id="31" name="Titre 1 2"/>
          <p:cNvSpPr txBox="1"/>
          <p:nvPr>
            <p:custDataLst>
              <p:tags r:id="rId2"/>
            </p:custDataLst>
          </p:nvPr>
        </p:nvSpPr>
        <p:spPr>
          <a:xfrm>
            <a:off x="168376" y="66136"/>
            <a:ext cx="8915260" cy="73081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fr-FR" altLang="en-US" sz="3600" u="sng" dirty="0">
                <a:latin typeface="Georgia" panose="02040502050405020303" pitchFamily="18" charset="0"/>
              </a:rPr>
              <a:t>IV) Couplage avec un modèle à résolution vagues à vagues: </a:t>
            </a:r>
          </a:p>
          <a:p>
            <a:pPr algn="just"/>
            <a:r>
              <a:rPr lang="fr-FR" altLang="en-US" sz="3600" u="sng" dirty="0">
                <a:latin typeface="Georgia" panose="02040502050405020303" pitchFamily="18" charset="0"/>
              </a:rPr>
              <a:t>Saint-Venant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8C850C57-B29F-D0D6-7430-DAED197B5273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746799" y="1346068"/>
            <a:ext cx="10237018" cy="612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fr-FR" sz="2800" dirty="0">
              <a:latin typeface="Georgia" panose="02040502050405020303" pitchFamily="18" charset="0"/>
            </a:endParaRPr>
          </a:p>
        </p:txBody>
      </p:sp>
      <p:sp>
        <p:nvSpPr>
          <p:cNvPr id="9" name="Titre 1 1">
            <a:extLst>
              <a:ext uri="{FF2B5EF4-FFF2-40B4-BE49-F238E27FC236}">
                <a16:creationId xmlns:a16="http://schemas.microsoft.com/office/drawing/2014/main" id="{B8643E85-43B9-BD65-BD03-516E11325AA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86968" y="680885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latin typeface="Georgia" panose="02040502050405020303" pitchFamily="18" charset="0"/>
              </a:rPr>
              <a:t>3) Résultats fond linéaire (pente moyenne) </a:t>
            </a:r>
            <a:endParaRPr lang="fr-FR" altLang="en-US" sz="2400" dirty="0">
              <a:latin typeface="Georgia" panose="02040502050405020303" pitchFamily="18" charset="0"/>
            </a:endParaRPr>
          </a:p>
        </p:txBody>
      </p:sp>
      <p:pic>
        <p:nvPicPr>
          <p:cNvPr id="5" name="Image 4" descr="Une image contenant texte, capture d’écran, ligne, Tracé&#10;&#10;Description générée automatiquement">
            <a:extLst>
              <a:ext uri="{FF2B5EF4-FFF2-40B4-BE49-F238E27FC236}">
                <a16:creationId xmlns:a16="http://schemas.microsoft.com/office/drawing/2014/main" id="{F62DB25E-B076-5C75-909D-6F12694E06A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7852"/>
            <a:ext cx="11248103" cy="5570147"/>
          </a:xfrm>
          <a:prstGeom prst="rect">
            <a:avLst/>
          </a:prstGeom>
        </p:spPr>
      </p:pic>
      <p:sp>
        <p:nvSpPr>
          <p:cNvPr id="3" name="Zone de texte 12">
            <a:extLst>
              <a:ext uri="{FF2B5EF4-FFF2-40B4-BE49-F238E27FC236}">
                <a16:creationId xmlns:a16="http://schemas.microsoft.com/office/drawing/2014/main" id="{1ACC132D-10B3-EC1B-1845-76456D8C29D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559770" y="3272063"/>
            <a:ext cx="1066318" cy="58477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 anchor="t">
            <a:spAutoFit/>
          </a:bodyPr>
          <a:lstStyle/>
          <a:p>
            <a:pPr marL="0" indent="0" algn="just">
              <a:buNone/>
            </a:pPr>
            <a:r>
              <a:rPr lang="fr-FR" sz="1600" dirty="0">
                <a:latin typeface="Georgia" panose="02040502050405020303" pitchFamily="18" charset="0"/>
                <a:sym typeface="+mn-ea"/>
              </a:rPr>
              <a:t>H = 1,5 m</a:t>
            </a:r>
          </a:p>
          <a:p>
            <a:pPr marL="0" indent="0" algn="just">
              <a:buNone/>
            </a:pPr>
            <a:r>
              <a:rPr lang="fr-FR" sz="1600" dirty="0">
                <a:latin typeface="Georgia" panose="02040502050405020303" pitchFamily="18" charset="0"/>
                <a:sym typeface="+mn-ea"/>
              </a:rPr>
              <a:t>T0 = 8 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6CC858-7C99-88FA-B720-020B28830CBC}"/>
              </a:ext>
            </a:extLst>
          </p:cNvPr>
          <p:cNvSpPr/>
          <p:nvPr/>
        </p:nvSpPr>
        <p:spPr>
          <a:xfrm>
            <a:off x="6473303" y="810506"/>
            <a:ext cx="4616943" cy="459230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fr-FR" sz="1400" i="1" dirty="0">
                <a:solidFill>
                  <a:schemeClr val="tx2"/>
                </a:solidFill>
                <a:latin typeface="Georgia" panose="02040502050405020303" pitchFamily="18" charset="0"/>
                <a:sym typeface="+mn-ea"/>
              </a:rPr>
              <a:t>Figure 16. Evolution du fond marin sur 3 jours avec les modèles Saint-Venant, </a:t>
            </a:r>
            <a:r>
              <a:rPr lang="fr-FR" sz="1400" i="1" dirty="0" err="1">
                <a:solidFill>
                  <a:schemeClr val="tx2"/>
                </a:solidFill>
                <a:latin typeface="Georgia" panose="02040502050405020303" pitchFamily="18" charset="0"/>
                <a:sym typeface="+mn-ea"/>
              </a:rPr>
              <a:t>ShoalExpress</a:t>
            </a:r>
            <a:r>
              <a:rPr lang="fr-FR" sz="1400" i="1" dirty="0">
                <a:solidFill>
                  <a:schemeClr val="tx2"/>
                </a:solidFill>
                <a:latin typeface="Georgia" panose="02040502050405020303" pitchFamily="18" charset="0"/>
                <a:sym typeface="+mn-ea"/>
              </a:rPr>
              <a:t>, Swan, </a:t>
            </a:r>
            <a:r>
              <a:rPr lang="fr-FR" sz="1400" i="1" dirty="0" err="1">
                <a:solidFill>
                  <a:schemeClr val="tx2"/>
                </a:solidFill>
                <a:latin typeface="Georgia" panose="02040502050405020303" pitchFamily="18" charset="0"/>
                <a:sym typeface="+mn-ea"/>
              </a:rPr>
              <a:t>XBeach</a:t>
            </a:r>
            <a:endParaRPr lang="fr-FR" sz="1400" i="1" dirty="0">
              <a:solidFill>
                <a:schemeClr val="tx2"/>
              </a:solidFill>
              <a:latin typeface="Georgia" panose="02040502050405020303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275812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34</a:t>
            </a:fld>
            <a:endParaRPr lang="fr-FR"/>
          </a:p>
        </p:txBody>
      </p:sp>
      <p:sp>
        <p:nvSpPr>
          <p:cNvPr id="31" name="Titre 1 2"/>
          <p:cNvSpPr txBox="1"/>
          <p:nvPr>
            <p:custDataLst>
              <p:tags r:id="rId2"/>
            </p:custDataLst>
          </p:nvPr>
        </p:nvSpPr>
        <p:spPr>
          <a:xfrm>
            <a:off x="168376" y="66136"/>
            <a:ext cx="8915260" cy="73081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fr-FR" altLang="en-US" sz="3600" u="sng" dirty="0">
                <a:latin typeface="Georgia" panose="02040502050405020303" pitchFamily="18" charset="0"/>
              </a:rPr>
              <a:t>IV) Couplage avec un modèle à résolution vagues à vagues: </a:t>
            </a:r>
          </a:p>
          <a:p>
            <a:pPr algn="just"/>
            <a:r>
              <a:rPr lang="fr-FR" altLang="en-US" sz="3600" u="sng" dirty="0">
                <a:latin typeface="Georgia" panose="02040502050405020303" pitchFamily="18" charset="0"/>
              </a:rPr>
              <a:t>Saint-Venant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8C850C57-B29F-D0D6-7430-DAED197B5273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746799" y="1346068"/>
            <a:ext cx="10237018" cy="612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fr-FR" sz="2800" dirty="0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re 1 1">
                <a:extLst>
                  <a:ext uri="{FF2B5EF4-FFF2-40B4-BE49-F238E27FC236}">
                    <a16:creationId xmlns:a16="http://schemas.microsoft.com/office/drawing/2014/main" id="{B8643E85-43B9-BD65-BD03-516E11325AAA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486968" y="576110"/>
                <a:ext cx="8596668" cy="1320800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3600" kern="12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fr-FR" sz="2400" dirty="0">
                    <a:latin typeface="Georgia" panose="02040502050405020303" pitchFamily="18" charset="0"/>
                  </a:rPr>
                  <a:t>3) Résultats LIP11D – 1C - comparaison entre </a:t>
                </a:r>
                <a:r>
                  <a:rPr lang="fr-FR" sz="2400" i="1" dirty="0">
                    <a:latin typeface="Georgia" panose="02040502050405020303" pitchFamily="18" charset="0"/>
                  </a:rPr>
                  <a:t>H</a:t>
                </a:r>
                <a:r>
                  <a:rPr lang="fr-FR" sz="2400" dirty="0">
                    <a:latin typeface="Georgia" panose="02040502050405020303" pitchFamily="18" charset="0"/>
                  </a:rPr>
                  <a:t> et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acc>
                          <m:accPr>
                            <m:chr m:val="̅"/>
                            <m:ctrlPr>
                              <a:rPr lang="fr-FR" sz="24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2400" i="1" dirty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l-GR" sz="2400" i="1" dirty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</m:acc>
                      </m:e>
                    </m:rad>
                  </m:oMath>
                </a14:m>
                <a:endParaRPr lang="fr-FR" altLang="en-US" sz="2400" dirty="0">
                  <a:latin typeface="Georgia" panose="02040502050405020303" pitchFamily="18" charset="0"/>
                </a:endParaRPr>
              </a:p>
              <a:p>
                <a:endParaRPr lang="fr-FR" altLang="en-US" sz="2400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9" name="Titre 1 1">
                <a:extLst>
                  <a:ext uri="{FF2B5EF4-FFF2-40B4-BE49-F238E27FC236}">
                    <a16:creationId xmlns:a16="http://schemas.microsoft.com/office/drawing/2014/main" id="{B8643E85-43B9-BD65-BD03-516E11325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"/>
                </p:custDataLst>
              </p:nvPr>
            </p:nvSpPr>
            <p:spPr>
              <a:xfrm>
                <a:off x="486968" y="576110"/>
                <a:ext cx="8596668" cy="1320800"/>
              </a:xfrm>
              <a:prstGeom prst="rect">
                <a:avLst/>
              </a:prstGeom>
              <a:blipFill>
                <a:blip r:embed="rId7"/>
                <a:stretch>
                  <a:fillRect l="-113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95A694A9-0576-7BB3-8813-5B6A8A96F9AC}"/>
              </a:ext>
            </a:extLst>
          </p:cNvPr>
          <p:cNvSpPr/>
          <p:nvPr/>
        </p:nvSpPr>
        <p:spPr>
          <a:xfrm>
            <a:off x="7335201" y="2299943"/>
            <a:ext cx="508506" cy="2909619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tx2"/>
                </a:solidFill>
              </a:ln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21D174-9B99-F108-5F8E-D34C8991E264}"/>
              </a:ext>
            </a:extLst>
          </p:cNvPr>
          <p:cNvSpPr/>
          <p:nvPr/>
        </p:nvSpPr>
        <p:spPr>
          <a:xfrm>
            <a:off x="6291742" y="1997573"/>
            <a:ext cx="570451" cy="3211989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tx2"/>
                </a:solidFill>
              </a:ln>
            </a:endParaRPr>
          </a:p>
        </p:txBody>
      </p:sp>
      <p:pic>
        <p:nvPicPr>
          <p:cNvPr id="6" name="Image 5" descr="Une image contenant texte, capture d’écran, ligne, Tracé&#10;&#10;Description générée automatiquement">
            <a:extLst>
              <a:ext uri="{FF2B5EF4-FFF2-40B4-BE49-F238E27FC236}">
                <a16:creationId xmlns:a16="http://schemas.microsoft.com/office/drawing/2014/main" id="{F2C7D609-24BD-6EA0-8AF6-656B8CAA360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3" y="1346068"/>
            <a:ext cx="9468104" cy="546765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D1A6447-487E-5D90-FAF1-B2B98EC2FF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8931" y="453705"/>
            <a:ext cx="3754693" cy="7836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794F47-AB66-4AA1-7BE1-6B7CED1D8FE2}"/>
              </a:ext>
            </a:extLst>
          </p:cNvPr>
          <p:cNvSpPr/>
          <p:nvPr/>
        </p:nvSpPr>
        <p:spPr>
          <a:xfrm>
            <a:off x="9890620" y="3641710"/>
            <a:ext cx="2301380" cy="1072903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fr-FR" sz="1400" i="1" dirty="0">
                <a:solidFill>
                  <a:schemeClr val="tx2"/>
                </a:solidFill>
                <a:latin typeface="Georgia" panose="02040502050405020303" pitchFamily="18" charset="0"/>
                <a:sym typeface="+mn-ea"/>
              </a:rPr>
              <a:t>Figure 17. Comparaison des « Hs like » sur le fond LIP 1C. </a:t>
            </a:r>
          </a:p>
          <a:p>
            <a:pPr marL="0" indent="0">
              <a:buNone/>
            </a:pPr>
            <a:r>
              <a:rPr lang="el-GR" sz="14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Ω</a:t>
            </a:r>
            <a:r>
              <a:rPr lang="fr-FR" sz="1400" b="0" i="1" dirty="0">
                <a:solidFill>
                  <a:schemeClr val="tx2"/>
                </a:solidFill>
                <a:effectLst/>
                <a:latin typeface="Georgia" panose="02040502050405020303" pitchFamily="18" charset="0"/>
                <a:sym typeface="+mn-ea"/>
              </a:rPr>
              <a:t> = 180 m, h0 = 4,1 m</a:t>
            </a:r>
            <a:endParaRPr lang="fr-FR" sz="1400" i="1" dirty="0">
              <a:solidFill>
                <a:schemeClr val="tx2"/>
              </a:solidFill>
              <a:latin typeface="Georgia" panose="02040502050405020303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668689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35</a:t>
            </a:fld>
            <a:endParaRPr lang="fr-FR"/>
          </a:p>
        </p:txBody>
      </p:sp>
      <p:sp>
        <p:nvSpPr>
          <p:cNvPr id="31" name="Titre 1 2"/>
          <p:cNvSpPr txBox="1"/>
          <p:nvPr>
            <p:custDataLst>
              <p:tags r:id="rId2"/>
            </p:custDataLst>
          </p:nvPr>
        </p:nvSpPr>
        <p:spPr>
          <a:xfrm>
            <a:off x="168376" y="66136"/>
            <a:ext cx="8915260" cy="73081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fr-FR" altLang="en-US" sz="3600" u="sng" dirty="0">
                <a:latin typeface="Georgia" panose="02040502050405020303" pitchFamily="18" charset="0"/>
              </a:rPr>
              <a:t>IV) Couplage avec un modèle à résolution vagues à vagues: </a:t>
            </a:r>
          </a:p>
          <a:p>
            <a:pPr algn="just"/>
            <a:r>
              <a:rPr lang="fr-FR" altLang="en-US" sz="3600" u="sng" dirty="0">
                <a:latin typeface="Georgia" panose="02040502050405020303" pitchFamily="18" charset="0"/>
              </a:rPr>
              <a:t>Saint-Venant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8C850C57-B29F-D0D6-7430-DAED197B5273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746799" y="1346068"/>
            <a:ext cx="10237018" cy="612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fr-FR" sz="2800" dirty="0">
              <a:latin typeface="Georgia" panose="02040502050405020303" pitchFamily="18" charset="0"/>
            </a:endParaRPr>
          </a:p>
        </p:txBody>
      </p:sp>
      <p:sp>
        <p:nvSpPr>
          <p:cNvPr id="9" name="Titre 1 1">
            <a:extLst>
              <a:ext uri="{FF2B5EF4-FFF2-40B4-BE49-F238E27FC236}">
                <a16:creationId xmlns:a16="http://schemas.microsoft.com/office/drawing/2014/main" id="{B8643E85-43B9-BD65-BD03-516E11325AA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86968" y="57611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latin typeface="Georgia" panose="02040502050405020303" pitchFamily="18" charset="0"/>
              </a:rPr>
              <a:t>3) Résultats LIP11D – 1C</a:t>
            </a:r>
            <a:endParaRPr lang="fr-FR" altLang="en-US" sz="2400" dirty="0">
              <a:latin typeface="Georgia" panose="02040502050405020303" pitchFamily="18" charset="0"/>
            </a:endParaRPr>
          </a:p>
        </p:txBody>
      </p:sp>
      <p:sp>
        <p:nvSpPr>
          <p:cNvPr id="5" name="Zone de texte 12">
            <a:extLst>
              <a:ext uri="{FF2B5EF4-FFF2-40B4-BE49-F238E27FC236}">
                <a16:creationId xmlns:a16="http://schemas.microsoft.com/office/drawing/2014/main" id="{CED8691B-C996-61DF-8CF9-D8AAD4F7741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68376" y="6277551"/>
            <a:ext cx="11216141" cy="584775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marL="0" indent="0">
              <a:buNone/>
            </a:pPr>
            <a:r>
              <a:rPr lang="fr-FR" sz="1600" i="1" dirty="0">
                <a:solidFill>
                  <a:schemeClr val="tx2"/>
                </a:solidFill>
                <a:latin typeface="Georgia" panose="02040502050405020303" pitchFamily="18" charset="0"/>
                <a:sym typeface="+mn-ea"/>
              </a:rPr>
              <a:t>Figure 18. Résultats hydro-</a:t>
            </a:r>
            <a:r>
              <a:rPr lang="fr-FR" sz="1600" i="1" dirty="0" err="1">
                <a:solidFill>
                  <a:schemeClr val="tx2"/>
                </a:solidFill>
                <a:latin typeface="Georgia" panose="02040502050405020303" pitchFamily="18" charset="0"/>
                <a:sym typeface="+mn-ea"/>
              </a:rPr>
              <a:t>morphodynamiques</a:t>
            </a:r>
            <a:r>
              <a:rPr lang="fr-FR" sz="1600" i="1" dirty="0">
                <a:solidFill>
                  <a:schemeClr val="tx2"/>
                </a:solidFill>
                <a:latin typeface="Georgia" panose="02040502050405020303" pitchFamily="18" charset="0"/>
                <a:sym typeface="+mn-ea"/>
              </a:rPr>
              <a:t> obtenus avec OptiMorph en utilisant l'approche Hadamard avec des modèles hydrodynamiques : </a:t>
            </a:r>
            <a:r>
              <a:rPr lang="fr-FR" sz="1600" i="1" dirty="0" err="1">
                <a:solidFill>
                  <a:schemeClr val="tx2"/>
                </a:solidFill>
                <a:latin typeface="Georgia" panose="02040502050405020303" pitchFamily="18" charset="0"/>
                <a:sym typeface="+mn-ea"/>
              </a:rPr>
              <a:t>Shoaling</a:t>
            </a:r>
            <a:r>
              <a:rPr lang="fr-FR" sz="1600" i="1" dirty="0">
                <a:solidFill>
                  <a:schemeClr val="tx2"/>
                </a:solidFill>
                <a:latin typeface="Georgia" panose="02040502050405020303" pitchFamily="18" charset="0"/>
                <a:sym typeface="+mn-ea"/>
              </a:rPr>
              <a:t>, SWAN et </a:t>
            </a:r>
            <a:r>
              <a:rPr lang="fr-FR" sz="1600" i="1" dirty="0" err="1">
                <a:solidFill>
                  <a:schemeClr val="tx2"/>
                </a:solidFill>
                <a:latin typeface="Georgia" panose="02040502050405020303" pitchFamily="18" charset="0"/>
                <a:sym typeface="+mn-ea"/>
              </a:rPr>
              <a:t>XBeach</a:t>
            </a:r>
            <a:r>
              <a:rPr lang="fr-FR" sz="1600" i="1" dirty="0">
                <a:solidFill>
                  <a:schemeClr val="tx2"/>
                </a:solidFill>
                <a:latin typeface="Georgia" panose="02040502050405020303" pitchFamily="18" charset="0"/>
                <a:sym typeface="+mn-ea"/>
              </a:rPr>
              <a:t>. Configuration bathymétrique de l'expérience du canal LIP 1C.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8533395-E716-779A-CBA5-B4B39C7CCB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7893" y="431544"/>
            <a:ext cx="3501642" cy="73081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4FF5CC4-6A8D-7392-B6D3-696A67B2C8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8183" y="1078200"/>
            <a:ext cx="7369710" cy="506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633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36</a:t>
            </a:fld>
            <a:endParaRPr lang="fr-FR"/>
          </a:p>
        </p:txBody>
      </p:sp>
      <p:sp>
        <p:nvSpPr>
          <p:cNvPr id="31" name="Titre 1 2"/>
          <p:cNvSpPr txBox="1"/>
          <p:nvPr>
            <p:custDataLst>
              <p:tags r:id="rId2"/>
            </p:custDataLst>
          </p:nvPr>
        </p:nvSpPr>
        <p:spPr>
          <a:xfrm>
            <a:off x="168376" y="66136"/>
            <a:ext cx="8915260" cy="73081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fr-FR" altLang="en-US" sz="3600" u="sng" dirty="0">
                <a:latin typeface="Georgia" panose="02040502050405020303" pitchFamily="18" charset="0"/>
              </a:rPr>
              <a:t>IV) Couplage avec un modèle à résolution vagues à vagues: </a:t>
            </a:r>
          </a:p>
          <a:p>
            <a:pPr algn="just"/>
            <a:r>
              <a:rPr lang="fr-FR" altLang="en-US" sz="3600" u="sng" dirty="0">
                <a:latin typeface="Georgia" panose="02040502050405020303" pitchFamily="18" charset="0"/>
              </a:rPr>
              <a:t>Saint-Venant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8C850C57-B29F-D0D6-7430-DAED197B5273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746799" y="1346068"/>
            <a:ext cx="10237018" cy="612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fr-FR" sz="2800" dirty="0">
              <a:latin typeface="Georgia" panose="02040502050405020303" pitchFamily="18" charset="0"/>
            </a:endParaRPr>
          </a:p>
        </p:txBody>
      </p:sp>
      <p:sp>
        <p:nvSpPr>
          <p:cNvPr id="9" name="Titre 1 1">
            <a:extLst>
              <a:ext uri="{FF2B5EF4-FFF2-40B4-BE49-F238E27FC236}">
                <a16:creationId xmlns:a16="http://schemas.microsoft.com/office/drawing/2014/main" id="{B8643E85-43B9-BD65-BD03-516E11325AA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86968" y="680885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latin typeface="Georgia" panose="02040502050405020303" pitchFamily="18" charset="0"/>
              </a:rPr>
              <a:t>0) Intérêt d’un tel modèle ?</a:t>
            </a:r>
            <a:endParaRPr lang="fr-FR" altLang="en-US" sz="2400" dirty="0">
              <a:latin typeface="Georgia" panose="02040502050405020303" pitchFamily="18" charset="0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1E2A9EFE-8003-AA87-A7CF-5B6002BAF65E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222981" y="1143732"/>
            <a:ext cx="4783899" cy="56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800" u="sng" dirty="0">
                <a:solidFill>
                  <a:schemeClr val="accent5"/>
                </a:solidFill>
                <a:latin typeface="Georgia" panose="02040502050405020303" pitchFamily="18" charset="0"/>
              </a:rPr>
              <a:t>Avantages: </a:t>
            </a:r>
          </a:p>
        </p:txBody>
      </p:sp>
      <p:pic>
        <p:nvPicPr>
          <p:cNvPr id="8" name="Picture 4" descr="Vague | Dessin surf, Dessin mer, Vague dessin">
            <a:extLst>
              <a:ext uri="{FF2B5EF4-FFF2-40B4-BE49-F238E27FC236}">
                <a16:creationId xmlns:a16="http://schemas.microsoft.com/office/drawing/2014/main" id="{AD3616D7-D3E1-F6BF-2E13-B0023CDDD4DB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119" y="4648124"/>
            <a:ext cx="5057814" cy="22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C8372D76-C5C1-268F-9669-492EE7666A2D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325472" y="1143732"/>
            <a:ext cx="4783899" cy="549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800" u="sng" dirty="0">
                <a:solidFill>
                  <a:srgbClr val="CC0000"/>
                </a:solidFill>
                <a:latin typeface="Georgia" panose="02040502050405020303" pitchFamily="18" charset="0"/>
              </a:rPr>
              <a:t>Inconvénients: 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1C11835E-DADD-EF39-BD8B-DAC078C610FC}"/>
              </a:ext>
            </a:extLst>
          </p:cNvPr>
          <p:cNvSpPr>
            <a:spLocks noGrp="1"/>
          </p:cNvSpPr>
          <p:nvPr>
            <p:ph idx="1"/>
            <p:custDataLst>
              <p:tags r:id="rId8"/>
            </p:custDataLst>
          </p:nvPr>
        </p:nvSpPr>
        <p:spPr>
          <a:xfrm>
            <a:off x="361343" y="1869016"/>
            <a:ext cx="4571384" cy="4654426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fr-FR" altLang="en-US" sz="2000" dirty="0">
                <a:latin typeface="Georgia" panose="02040502050405020303" pitchFamily="18" charset="0"/>
                <a:sym typeface="+mn-ea"/>
              </a:rPr>
              <a:t>De nouvelles variables pour notre fonctionnelle (u).	</a:t>
            </a:r>
          </a:p>
          <a:p>
            <a:pPr algn="just">
              <a:lnSpc>
                <a:spcPct val="100000"/>
              </a:lnSpc>
            </a:pPr>
            <a:r>
              <a:rPr lang="fr-FR" altLang="en-US" sz="2000" dirty="0">
                <a:latin typeface="Georgia" panose="02040502050405020303" pitchFamily="18" charset="0"/>
                <a:sym typeface="+mn-ea"/>
              </a:rPr>
              <a:t>Précision à chaque pas de temps.</a:t>
            </a:r>
          </a:p>
          <a:p>
            <a:pPr algn="just">
              <a:lnSpc>
                <a:spcPct val="100000"/>
              </a:lnSpc>
            </a:pPr>
            <a:r>
              <a:rPr lang="fr-FR" altLang="en-US" sz="2000" dirty="0">
                <a:latin typeface="Georgia" panose="02040502050405020303" pitchFamily="18" charset="0"/>
                <a:sym typeface="+mn-ea"/>
              </a:rPr>
              <a:t>Notion du temps.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F767AEF9-57DE-7D3B-9425-12E0BFBCDDDF}"/>
              </a:ext>
            </a:extLst>
          </p:cNvPr>
          <p:cNvCxnSpPr>
            <a:cxnSpLocks/>
          </p:cNvCxnSpPr>
          <p:nvPr/>
        </p:nvCxnSpPr>
        <p:spPr>
          <a:xfrm>
            <a:off x="4966283" y="1101787"/>
            <a:ext cx="0" cy="21699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05301829-E10E-2DD2-661A-2D95E6DE32CF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5145242" y="1885463"/>
            <a:ext cx="4571384" cy="4654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altLang="en-US" sz="2000" dirty="0">
                <a:latin typeface="Georgia" panose="02040502050405020303" pitchFamily="18" charset="0"/>
                <a:sym typeface="+mn-ea"/>
              </a:rPr>
              <a:t>Temps de calculs plus longs.	</a:t>
            </a:r>
          </a:p>
          <a:p>
            <a:pPr algn="just"/>
            <a:r>
              <a:rPr lang="fr-FR" altLang="en-US" sz="2000" dirty="0">
                <a:latin typeface="Georgia" panose="02040502050405020303" pitchFamily="18" charset="0"/>
                <a:sym typeface="+mn-ea"/>
              </a:rPr>
              <a:t>Stabilité plus difficile à mettre en place.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01A4C8C7-B718-BF8D-E9DB-A9B72B84DB6B}"/>
              </a:ext>
            </a:extLst>
          </p:cNvPr>
          <p:cNvCxnSpPr>
            <a:cxnSpLocks/>
          </p:cNvCxnSpPr>
          <p:nvPr/>
        </p:nvCxnSpPr>
        <p:spPr>
          <a:xfrm>
            <a:off x="144608" y="3513943"/>
            <a:ext cx="985506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05581277-962F-D45A-1F20-17D1C18AD797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361343" y="3556719"/>
            <a:ext cx="4783899" cy="549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800" u="sng" dirty="0">
                <a:solidFill>
                  <a:srgbClr val="00B0F0"/>
                </a:solidFill>
                <a:latin typeface="Georgia" panose="02040502050405020303" pitchFamily="18" charset="0"/>
              </a:rPr>
              <a:t>Suggestions 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Espace réservé du contenu 2">
                <a:extLst>
                  <a:ext uri="{FF2B5EF4-FFF2-40B4-BE49-F238E27FC236}">
                    <a16:creationId xmlns:a16="http://schemas.microsoft.com/office/drawing/2014/main" id="{C1F7F68E-554B-5708-2F50-A9D6C6B0FFB8}"/>
                  </a:ext>
                </a:extLst>
              </p:cNvPr>
              <p:cNvSpPr txBox="1">
                <a:spLocks/>
              </p:cNvSpPr>
              <p:nvPr>
                <p:custDataLst>
                  <p:tags r:id="rId11"/>
                </p:custDataLst>
              </p:nvPr>
            </p:nvSpPr>
            <p:spPr>
              <a:xfrm>
                <a:off x="486968" y="3403119"/>
                <a:ext cx="9420220" cy="330128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panose="05040102010807070707" charset="2"/>
                  <a:buChar char="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panose="05040102010807070707" charset="2"/>
                  <a:buChar char="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panose="05040102010807070707" charset="2"/>
                  <a:buChar char="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panose="05040102010807070707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panose="05040102010807070707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panose="05040102010807070707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panose="05040102010807070707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panose="05040102010807070707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panose="05040102010807070707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lnSpc>
                    <a:spcPct val="150000"/>
                  </a:lnSpc>
                  <a:buNone/>
                </a:pPr>
                <a:r>
                  <a:rPr lang="fr-FR" altLang="en-US" sz="2400" dirty="0">
                    <a:latin typeface="Georgia" panose="02040502050405020303" pitchFamily="18" charset="0"/>
                    <a:sym typeface="+mn-ea"/>
                  </a:rPr>
                  <a:t>					Un modèle vagues à vagues générant un</a:t>
                </a:r>
                <a:r>
                  <a:rPr lang="fr-FR" sz="24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fr-FR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acc>
                          <m:accPr>
                            <m:chr m:val="̅"/>
                            <m:ctrlPr>
                              <a:rPr lang="fr-FR" sz="24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2400" i="1" dirty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l-GR" sz="2400" i="1" dirty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</m:acc>
                      </m:e>
                    </m:rad>
                  </m:oMath>
                </a14:m>
                <a:r>
                  <a:rPr lang="fr-FR" sz="2400" dirty="0"/>
                  <a:t> (« Hs like ») </a:t>
                </a:r>
                <a:r>
                  <a:rPr lang="fr-FR" altLang="en-US" sz="2400" dirty="0">
                    <a:latin typeface="Georgia" panose="02040502050405020303" pitchFamily="18" charset="0"/>
                    <a:sym typeface="+mn-ea"/>
                  </a:rPr>
                  <a:t>répondant à notre problématique ? </a:t>
                </a:r>
              </a:p>
            </p:txBody>
          </p:sp>
        </mc:Choice>
        <mc:Fallback xmlns="">
          <p:sp>
            <p:nvSpPr>
              <p:cNvPr id="17" name="Espace réservé du contenu 2">
                <a:extLst>
                  <a:ext uri="{FF2B5EF4-FFF2-40B4-BE49-F238E27FC236}">
                    <a16:creationId xmlns:a16="http://schemas.microsoft.com/office/drawing/2014/main" id="{C1F7F68E-554B-5708-2F50-A9D6C6B0FF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4"/>
                </p:custDataLst>
              </p:nvPr>
            </p:nvSpPr>
            <p:spPr>
              <a:xfrm>
                <a:off x="486968" y="3403119"/>
                <a:ext cx="9420220" cy="3301281"/>
              </a:xfrm>
              <a:prstGeom prst="rect">
                <a:avLst/>
              </a:prstGeom>
              <a:blipFill>
                <a:blip r:embed="rId15"/>
                <a:stretch>
                  <a:fillRect l="-1036" r="-9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07513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E7B5853-C80E-E836-C76F-C0A7E7EA5AC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</a:blip>
          <a:stretch>
            <a:fillRect/>
          </a:stretch>
        </p:blipFill>
        <p:spPr>
          <a:xfrm>
            <a:off x="300947" y="4216400"/>
            <a:ext cx="11363929" cy="2767824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37</a:t>
            </a:fld>
            <a:endParaRPr lang="fr-FR"/>
          </a:p>
        </p:txBody>
      </p:sp>
      <p:sp>
        <p:nvSpPr>
          <p:cNvPr id="31" name="Titre 1 2"/>
          <p:cNvSpPr txBox="1"/>
          <p:nvPr>
            <p:custDataLst>
              <p:tags r:id="rId2"/>
            </p:custDataLst>
          </p:nvPr>
        </p:nvSpPr>
        <p:spPr>
          <a:xfrm>
            <a:off x="1424520" y="66136"/>
            <a:ext cx="9105626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u="sng" dirty="0">
                <a:latin typeface="Georgia" panose="02040502050405020303" pitchFamily="18" charset="0"/>
              </a:rPr>
              <a:t>Merci de votre attention!</a:t>
            </a:r>
          </a:p>
        </p:txBody>
      </p:sp>
      <p:sp>
        <p:nvSpPr>
          <p:cNvPr id="11" name="Titre 1 1"/>
          <p:cNvSpPr txBox="1"/>
          <p:nvPr>
            <p:custDataLst>
              <p:tags r:id="rId3"/>
            </p:custDataLst>
          </p:nvPr>
        </p:nvSpPr>
        <p:spPr>
          <a:xfrm>
            <a:off x="168198" y="256954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u="sng" dirty="0">
                <a:latin typeface="Georgia" panose="02040502050405020303" pitchFamily="18" charset="0"/>
              </a:rPr>
              <a:t>Références:</a:t>
            </a:r>
            <a:endParaRPr lang="fr-FR" altLang="en-US" sz="2400" u="sng" dirty="0">
              <a:latin typeface="Georgia" panose="02040502050405020303" pitchFamily="18" charset="0"/>
            </a:endParaRPr>
          </a:p>
        </p:txBody>
      </p:sp>
      <p:sp>
        <p:nvSpPr>
          <p:cNvPr id="2" name="Espace réservé du contenu 2"/>
          <p:cNvSpPr txBox="1"/>
          <p:nvPr>
            <p:custDataLst>
              <p:tags r:id="rId4"/>
            </p:custDataLst>
          </p:nvPr>
        </p:nvSpPr>
        <p:spPr>
          <a:xfrm>
            <a:off x="168275" y="764323"/>
            <a:ext cx="11290300" cy="64677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fr-FR" sz="1600" dirty="0">
                <a:latin typeface="Georgia" panose="02040502050405020303" pitchFamily="18" charset="0"/>
              </a:rPr>
              <a:t>[1] M. Cook. Calcul optimal pour la modélisation de la dynamique naturelle des plages sableuses et la conception d’ouvrages de défense du littoral à faible impact anthropique. Theses, Université Montpellier, Dec. 2021. </a:t>
            </a:r>
          </a:p>
          <a:p>
            <a:pPr marL="0" indent="0" algn="just">
              <a:buNone/>
            </a:pPr>
            <a:r>
              <a:rPr lang="fr-FR" sz="1600" dirty="0">
                <a:latin typeface="Georgia" panose="02040502050405020303" pitchFamily="18" charset="0"/>
              </a:rPr>
              <a:t>[2] M. Cook, F. Bouchette, B. Mohammadi, and N. Fraysse. Application of Opti-Morph: Optimized beach protection by submerged geotextile tubes. Sept. 2021. </a:t>
            </a:r>
          </a:p>
          <a:p>
            <a:pPr marL="0" indent="0" algn="just">
              <a:buNone/>
            </a:pPr>
            <a:r>
              <a:rPr lang="fr-FR" sz="1600" dirty="0">
                <a:latin typeface="Georgia" panose="02040502050405020303" pitchFamily="18" charset="0"/>
              </a:rPr>
              <a:t>[3] M. Cook, F. Bouchette, B. Mohammadi, S. Meulé, and N. Fraysse. Opti-Morph, a new platform for sandy beach dynamics by constrained wave energy minimization. Aug. 2021.</a:t>
            </a:r>
          </a:p>
          <a:p>
            <a:pPr marL="0" indent="0" algn="just">
              <a:buNone/>
            </a:pPr>
            <a:r>
              <a:rPr lang="fr-FR" sz="1600" dirty="0">
                <a:latin typeface="Georgia" panose="02040502050405020303" pitchFamily="18" charset="0"/>
              </a:rPr>
              <a:t>[4] M. Cook, F. Bouchette, B. Mohammadi, L. Sprunck, and N. Fraysse. Optimal Port De- sign Minimizing Standing Waves with A Posteriori Long Term Shoreline Sustainability Analysis. China Ocean Engineering, 35(6):802–813, Dec. 2021. </a:t>
            </a:r>
          </a:p>
          <a:p>
            <a:pPr marL="0" indent="0" algn="just">
              <a:buNone/>
            </a:pPr>
            <a:r>
              <a:rPr lang="fr-FR" sz="1600" dirty="0">
                <a:latin typeface="Georgia" panose="02040502050405020303" pitchFamily="18" charset="0"/>
              </a:rPr>
              <a:t>[5] D. Isebe, P. Azerad, F. Bouchette, B. Ivorra, and B. Mohammadi. Shape optimization of geotextile tubes for sandy beach protection. International Journal for Numerical Methods in Engineering, 74(8):1262–1277, May 2008.</a:t>
            </a:r>
          </a:p>
          <a:p>
            <a:pPr marL="0" indent="0" algn="just">
              <a:buNone/>
            </a:pPr>
            <a:r>
              <a:rPr lang="fr-FR" sz="1600" dirty="0">
                <a:latin typeface="Georgia" panose="02040502050405020303" pitchFamily="18" charset="0"/>
              </a:rPr>
              <a:t>[6] D. Isebe, P. Azerad, B. Mohammadi, and F. Bouchette. Optimal shape design of de- fense structures for minimizing short wave impact. Coastal Engineering, 55(1):35–46, Jan. 2008. </a:t>
            </a:r>
          </a:p>
          <a:p>
            <a:pPr marL="0" indent="0" algn="just">
              <a:buNone/>
            </a:pPr>
            <a:r>
              <a:rPr lang="fr-FR" sz="1600" dirty="0">
                <a:latin typeface="Georgia" panose="02040502050405020303" pitchFamily="18" charset="0"/>
              </a:rPr>
              <a:t>[7] D. Isèbe, P. Azérad, F. Bouchette, and B. Mohammadi. Design of Passive De- fense Structures in Coastal Engineering. International Review of Civil Engineering (IRECE), 5(2):75, Mar. 2014.</a:t>
            </a:r>
          </a:p>
          <a:p>
            <a:pPr marL="0" indent="0" algn="just">
              <a:buNone/>
            </a:pPr>
            <a:r>
              <a:rPr lang="fr-FR" sz="1600" dirty="0">
                <a:latin typeface="Georgia" panose="02040502050405020303" pitchFamily="18" charset="0"/>
              </a:rPr>
              <a:t>[8] B. Mohammadi and F. Bouchette. Extreme scenarios for the evolution of a soft bed interacting with a fluid using the Value at Risk of the bed characteristics. Com- puters &amp; Fluids, 89:78–87, Jan. 2014. </a:t>
            </a:r>
          </a:p>
          <a:p>
            <a:pPr marL="0" indent="0" algn="just">
              <a:buNone/>
            </a:pPr>
            <a:r>
              <a:rPr lang="fr-FR" sz="1600" dirty="0">
                <a:latin typeface="Georgia" panose="02040502050405020303" pitchFamily="18" charset="0"/>
              </a:rPr>
              <a:t>[9] B. Mohammadi and A. Bouharguane. Optimal dynamics of soft shapes in shallow waters. Computers &amp; Fluids, 40(1):291–298, Jan. 2011.</a:t>
            </a:r>
          </a:p>
          <a:p>
            <a:pPr marL="0" indent="0" algn="just">
              <a:buNone/>
            </a:pPr>
            <a:r>
              <a:rPr lang="fr-FR" sz="1600" dirty="0">
                <a:latin typeface="Georgia" panose="02040502050405020303" pitchFamily="18" charset="0"/>
              </a:rPr>
              <a:t>[10] Dupont, Ronan, Megan Cook, Frédéric Bouchette, </a:t>
            </a:r>
            <a:r>
              <a:rPr lang="fr-FR" sz="1600" dirty="0" err="1">
                <a:latin typeface="Georgia" panose="02040502050405020303" pitchFamily="18" charset="0"/>
              </a:rPr>
              <a:t>Bijan</a:t>
            </a:r>
            <a:r>
              <a:rPr lang="fr-FR" sz="1600" dirty="0">
                <a:latin typeface="Georgia" panose="02040502050405020303" pitchFamily="18" charset="0"/>
              </a:rPr>
              <a:t> Mohammadi, and Samuel Meulé (2023). “Sandy </a:t>
            </a:r>
            <a:r>
              <a:rPr lang="fr-FR" sz="1600" dirty="0" err="1">
                <a:latin typeface="Georgia" panose="02040502050405020303" pitchFamily="18" charset="0"/>
              </a:rPr>
              <a:t>beach</a:t>
            </a:r>
            <a:r>
              <a:rPr lang="fr-FR" sz="1600" dirty="0">
                <a:latin typeface="Georgia" panose="02040502050405020303" pitchFamily="18" charset="0"/>
              </a:rPr>
              <a:t> </a:t>
            </a:r>
            <a:r>
              <a:rPr lang="fr-FR" sz="1600" dirty="0" err="1">
                <a:latin typeface="Georgia" panose="02040502050405020303" pitchFamily="18" charset="0"/>
              </a:rPr>
              <a:t>dynamics</a:t>
            </a:r>
            <a:r>
              <a:rPr lang="fr-FR" sz="1600" dirty="0">
                <a:latin typeface="Georgia" panose="02040502050405020303" pitchFamily="18" charset="0"/>
              </a:rPr>
              <a:t> by </a:t>
            </a:r>
            <a:r>
              <a:rPr lang="fr-FR" sz="1600" dirty="0" err="1">
                <a:latin typeface="Georgia" panose="02040502050405020303" pitchFamily="18" charset="0"/>
              </a:rPr>
              <a:t>constrained</a:t>
            </a:r>
            <a:r>
              <a:rPr lang="fr-FR" sz="1600" dirty="0">
                <a:latin typeface="Georgia" panose="02040502050405020303" pitchFamily="18" charset="0"/>
              </a:rPr>
              <a:t> </a:t>
            </a:r>
            <a:r>
              <a:rPr lang="fr-FR" sz="1600" dirty="0" err="1">
                <a:latin typeface="Georgia" panose="02040502050405020303" pitchFamily="18" charset="0"/>
              </a:rPr>
              <a:t>wave</a:t>
            </a:r>
            <a:r>
              <a:rPr lang="fr-FR" sz="1600" dirty="0">
                <a:latin typeface="Georgia" panose="02040502050405020303" pitchFamily="18" charset="0"/>
              </a:rPr>
              <a:t> </a:t>
            </a:r>
            <a:r>
              <a:rPr lang="fr-FR" sz="1600" dirty="0" err="1">
                <a:latin typeface="Georgia" panose="02040502050405020303" pitchFamily="18" charset="0"/>
              </a:rPr>
              <a:t>energy</a:t>
            </a:r>
            <a:r>
              <a:rPr lang="fr-FR" sz="1600" dirty="0">
                <a:latin typeface="Georgia" panose="02040502050405020303" pitchFamily="18" charset="0"/>
              </a:rPr>
              <a:t> </a:t>
            </a:r>
            <a:r>
              <a:rPr lang="fr-FR" sz="1600" dirty="0" err="1">
                <a:latin typeface="Georgia" panose="02040502050405020303" pitchFamily="18" charset="0"/>
              </a:rPr>
              <a:t>minimization</a:t>
            </a:r>
            <a:r>
              <a:rPr lang="fr-FR" sz="1600" dirty="0">
                <a:latin typeface="Georgia" panose="02040502050405020303" pitchFamily="18" charset="0"/>
              </a:rPr>
              <a:t>”. In: </a:t>
            </a:r>
            <a:r>
              <a:rPr lang="fr-FR" sz="1600" dirty="0" err="1">
                <a:latin typeface="Georgia" panose="02040502050405020303" pitchFamily="18" charset="0"/>
              </a:rPr>
              <a:t>Ocean</a:t>
            </a:r>
            <a:r>
              <a:rPr lang="fr-FR" sz="1600" dirty="0">
                <a:latin typeface="Georgia" panose="02040502050405020303" pitchFamily="18" charset="0"/>
              </a:rPr>
              <a:t> </a:t>
            </a:r>
            <a:r>
              <a:rPr lang="fr-FR" sz="1600" dirty="0" err="1">
                <a:latin typeface="Georgia" panose="02040502050405020303" pitchFamily="18" charset="0"/>
              </a:rPr>
              <a:t>Modelling</a:t>
            </a:r>
            <a:r>
              <a:rPr lang="fr-FR" sz="1600" dirty="0">
                <a:latin typeface="Georgia" panose="02040502050405020303" pitchFamily="18" charset="0"/>
              </a:rPr>
              <a:t>, p. 102197.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38</a:t>
            </a:fld>
            <a:endParaRPr lang="fr-FR"/>
          </a:p>
        </p:txBody>
      </p:sp>
      <p:sp>
        <p:nvSpPr>
          <p:cNvPr id="31" name="Titre 1 2"/>
          <p:cNvSpPr txBox="1"/>
          <p:nvPr>
            <p:custDataLst>
              <p:tags r:id="rId2"/>
            </p:custDataLst>
          </p:nvPr>
        </p:nvSpPr>
        <p:spPr>
          <a:xfrm>
            <a:off x="168376" y="66136"/>
            <a:ext cx="9105626" cy="16433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u="sng" dirty="0">
                <a:latin typeface="Georgia" panose="02040502050405020303" pitchFamily="18" charset="0"/>
              </a:rPr>
              <a:t>VII) Perspectives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8C850C57-B29F-D0D6-7430-DAED197B5273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713243" y="809142"/>
            <a:ext cx="10999785" cy="4880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2800" dirty="0">
                <a:latin typeface="Georgia" panose="02040502050405020303" pitchFamily="18" charset="0"/>
              </a:rPr>
              <a:t> Extension + validation du modèle en 2D </a:t>
            </a:r>
          </a:p>
          <a:p>
            <a:pPr algn="just"/>
            <a:r>
              <a:rPr lang="fr-FR" sz="2800" dirty="0">
                <a:latin typeface="Georgia" panose="02040502050405020303" pitchFamily="18" charset="0"/>
              </a:rPr>
              <a:t>Préparation d’une nouvelle conférence internationale: ICCE ? AGU ? …</a:t>
            </a:r>
          </a:p>
          <a:p>
            <a:pPr algn="just"/>
            <a:r>
              <a:rPr lang="fr-FR" sz="2800" dirty="0">
                <a:latin typeface="Georgia" panose="02040502050405020303" pitchFamily="18" charset="0"/>
              </a:rPr>
              <a:t> Soumission du nouvel article</a:t>
            </a:r>
          </a:p>
          <a:p>
            <a:pPr algn="just"/>
            <a:r>
              <a:rPr lang="fr-FR" sz="2800" dirty="0">
                <a:latin typeface="Georgia" panose="02040502050405020303" pitchFamily="18" charset="0"/>
              </a:rPr>
              <a:t>Rédaction du chapitre 4 …</a:t>
            </a:r>
          </a:p>
        </p:txBody>
      </p:sp>
      <p:pic>
        <p:nvPicPr>
          <p:cNvPr id="27" name="Image 26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CB59686-4BBD-34F1-E2A6-096840F8E1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05" y="4124783"/>
            <a:ext cx="3352392" cy="1414971"/>
          </a:xfrm>
          <a:prstGeom prst="rect">
            <a:avLst/>
          </a:prstGeom>
        </p:spPr>
      </p:pic>
      <p:pic>
        <p:nvPicPr>
          <p:cNvPr id="29" name="Image 28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830C6BF5-685D-66D7-B90C-0DA354F900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05" y="5471604"/>
            <a:ext cx="3352392" cy="1414971"/>
          </a:xfrm>
          <a:prstGeom prst="rect">
            <a:avLst/>
          </a:prstGeom>
        </p:spPr>
      </p:pic>
      <p:pic>
        <p:nvPicPr>
          <p:cNvPr id="32" name="Image 31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EEBE9920-228D-671B-9B95-BE6F7C794F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597" y="4124783"/>
            <a:ext cx="3348038" cy="1414971"/>
          </a:xfrm>
          <a:prstGeom prst="rect">
            <a:avLst/>
          </a:prstGeom>
        </p:spPr>
      </p:pic>
      <p:pic>
        <p:nvPicPr>
          <p:cNvPr id="34" name="Image 33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17B0AC18-84F1-1A55-1905-EEF44A9EBF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597" y="5452456"/>
            <a:ext cx="3348038" cy="1414971"/>
          </a:xfrm>
          <a:prstGeom prst="rect">
            <a:avLst/>
          </a:prstGeom>
        </p:spPr>
      </p:pic>
      <p:pic>
        <p:nvPicPr>
          <p:cNvPr id="37" name="Image 36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1DAA7AA7-A814-C222-FC38-85C20F8815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237" y="4200814"/>
            <a:ext cx="4718322" cy="2666613"/>
          </a:xfrm>
          <a:prstGeom prst="rect">
            <a:avLst/>
          </a:prstGeom>
        </p:spPr>
      </p:pic>
      <p:pic>
        <p:nvPicPr>
          <p:cNvPr id="3" name="Image 2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256C06C2-26E2-AE65-292A-C1BF19F966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05" y="4119149"/>
            <a:ext cx="3352392" cy="1414971"/>
          </a:xfrm>
          <a:prstGeom prst="rect">
            <a:avLst/>
          </a:prstGeom>
        </p:spPr>
      </p:pic>
      <p:pic>
        <p:nvPicPr>
          <p:cNvPr id="5" name="Image 4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66427205-56C3-55B4-C707-169AD33A43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05" y="5465970"/>
            <a:ext cx="3352392" cy="1414971"/>
          </a:xfrm>
          <a:prstGeom prst="rect">
            <a:avLst/>
          </a:prstGeom>
        </p:spPr>
      </p:pic>
      <p:pic>
        <p:nvPicPr>
          <p:cNvPr id="6" name="Image 5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616C3F58-E509-C595-0171-86FF1DAA31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597" y="4119149"/>
            <a:ext cx="3348038" cy="1414971"/>
          </a:xfrm>
          <a:prstGeom prst="rect">
            <a:avLst/>
          </a:prstGeom>
        </p:spPr>
      </p:pic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FB25D029-2D1D-136B-4C17-C472D6B3E136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8609136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ACF730-0039-4CE9-B8A9-633B0F7946BA}" type="slidenum">
              <a:rPr lang="fr-FR" smtClean="0"/>
              <a:pPr/>
              <a:t>38</a:t>
            </a:fld>
            <a:endParaRPr lang="fr-FR"/>
          </a:p>
        </p:txBody>
      </p:sp>
      <p:pic>
        <p:nvPicPr>
          <p:cNvPr id="8" name="Image 7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EF36D387-099D-F9C4-2CCC-3095C7E712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78" y="4124783"/>
            <a:ext cx="3352392" cy="1414971"/>
          </a:xfrm>
          <a:prstGeom prst="rect">
            <a:avLst/>
          </a:prstGeom>
        </p:spPr>
      </p:pic>
      <p:pic>
        <p:nvPicPr>
          <p:cNvPr id="9" name="Image 8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E8873574-417A-BC40-D662-1D1B41F64F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78" y="5471604"/>
            <a:ext cx="3352392" cy="1414971"/>
          </a:xfrm>
          <a:prstGeom prst="rect">
            <a:avLst/>
          </a:prstGeom>
        </p:spPr>
      </p:pic>
      <p:pic>
        <p:nvPicPr>
          <p:cNvPr id="10" name="Image 9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26985F29-2CB7-E437-E12B-578745DA2E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070" y="4124783"/>
            <a:ext cx="3348038" cy="1414971"/>
          </a:xfrm>
          <a:prstGeom prst="rect">
            <a:avLst/>
          </a:prstGeom>
        </p:spPr>
      </p:pic>
      <p:pic>
        <p:nvPicPr>
          <p:cNvPr id="11" name="Image 10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84AA24BC-7E87-0B9D-7C83-93BA94B464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070" y="5452456"/>
            <a:ext cx="3348038" cy="1414971"/>
          </a:xfrm>
          <a:prstGeom prst="rect">
            <a:avLst/>
          </a:prstGeom>
        </p:spPr>
      </p:pic>
      <p:pic>
        <p:nvPicPr>
          <p:cNvPr id="12" name="Image 11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BFE6DB44-13B8-CBE7-EEA5-29B942FF11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710" y="4200814"/>
            <a:ext cx="4718322" cy="2666613"/>
          </a:xfrm>
          <a:prstGeom prst="rect">
            <a:avLst/>
          </a:prstGeom>
        </p:spPr>
      </p:pic>
      <p:pic>
        <p:nvPicPr>
          <p:cNvPr id="13" name="Image 12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7CCA7FB9-54F2-E423-CD83-378237344F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78" y="4119149"/>
            <a:ext cx="3352392" cy="1414971"/>
          </a:xfrm>
          <a:prstGeom prst="rect">
            <a:avLst/>
          </a:prstGeom>
        </p:spPr>
      </p:pic>
      <p:pic>
        <p:nvPicPr>
          <p:cNvPr id="14" name="Image 13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EEB90DE1-D910-BE38-AC58-16D9BB13B5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78" y="5465970"/>
            <a:ext cx="3352392" cy="1414971"/>
          </a:xfrm>
          <a:prstGeom prst="rect">
            <a:avLst/>
          </a:prstGeom>
        </p:spPr>
      </p:pic>
      <p:pic>
        <p:nvPicPr>
          <p:cNvPr id="15" name="Image 14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3505FFF7-4AA4-0778-B060-4AAE961A72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070" y="4119149"/>
            <a:ext cx="3348038" cy="1414971"/>
          </a:xfrm>
          <a:prstGeom prst="rect">
            <a:avLst/>
          </a:prstGeom>
        </p:spPr>
      </p:pic>
      <p:sp>
        <p:nvSpPr>
          <p:cNvPr id="16" name="Espace réservé du numéro de diapositive 3">
            <a:extLst>
              <a:ext uri="{FF2B5EF4-FFF2-40B4-BE49-F238E27FC236}">
                <a16:creationId xmlns:a16="http://schemas.microsoft.com/office/drawing/2014/main" id="{4647309E-8522-F5CF-0DE2-9FD8FF24CCBC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8627609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ACF730-0039-4CE9-B8A9-633B0F7946BA}" type="slidenum">
              <a:rPr lang="fr-FR" smtClean="0"/>
              <a:pPr/>
              <a:t>38</a:t>
            </a:fld>
            <a:endParaRPr lang="fr-FR"/>
          </a:p>
        </p:txBody>
      </p:sp>
      <p:pic>
        <p:nvPicPr>
          <p:cNvPr id="17" name="Image 16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469FB91D-3E2A-2D78-26F9-7F2619BFBF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51" y="4124783"/>
            <a:ext cx="3352392" cy="1414971"/>
          </a:xfrm>
          <a:prstGeom prst="rect">
            <a:avLst/>
          </a:prstGeom>
        </p:spPr>
      </p:pic>
      <p:pic>
        <p:nvPicPr>
          <p:cNvPr id="18" name="Image 17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B8A1EE13-4FB2-2FCD-64FB-0357E07EEA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51" y="5471604"/>
            <a:ext cx="3352392" cy="1414971"/>
          </a:xfrm>
          <a:prstGeom prst="rect">
            <a:avLst/>
          </a:prstGeom>
        </p:spPr>
      </p:pic>
      <p:pic>
        <p:nvPicPr>
          <p:cNvPr id="19" name="Image 18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E72E478F-D263-A14D-AE84-4CE041B510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543" y="4124783"/>
            <a:ext cx="3348038" cy="1414971"/>
          </a:xfrm>
          <a:prstGeom prst="rect">
            <a:avLst/>
          </a:prstGeom>
        </p:spPr>
      </p:pic>
      <p:pic>
        <p:nvPicPr>
          <p:cNvPr id="20" name="Image 19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53F686D0-6FC9-A521-8C18-3E22166D0F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543" y="5452456"/>
            <a:ext cx="3348038" cy="1414971"/>
          </a:xfrm>
          <a:prstGeom prst="rect">
            <a:avLst/>
          </a:prstGeom>
        </p:spPr>
      </p:pic>
      <p:pic>
        <p:nvPicPr>
          <p:cNvPr id="21" name="Image 20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98AC5571-8C1C-27DA-9732-2F344BBA98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51" y="4119149"/>
            <a:ext cx="3352392" cy="1414971"/>
          </a:xfrm>
          <a:prstGeom prst="rect">
            <a:avLst/>
          </a:prstGeom>
        </p:spPr>
      </p:pic>
      <p:pic>
        <p:nvPicPr>
          <p:cNvPr id="22" name="Image 21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8C11963A-75D5-3896-712A-111A1389C2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51" y="5465970"/>
            <a:ext cx="3352392" cy="1414971"/>
          </a:xfrm>
          <a:prstGeom prst="rect">
            <a:avLst/>
          </a:prstGeom>
        </p:spPr>
      </p:pic>
      <p:pic>
        <p:nvPicPr>
          <p:cNvPr id="23" name="Image 22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2117B7CE-A87F-E239-3745-B44E410D35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543" y="4119149"/>
            <a:ext cx="3348038" cy="1414971"/>
          </a:xfrm>
          <a:prstGeom prst="rect">
            <a:avLst/>
          </a:prstGeom>
        </p:spPr>
      </p:pic>
      <p:sp>
        <p:nvSpPr>
          <p:cNvPr id="24" name="Espace réservé du numéro de diapositive 3">
            <a:extLst>
              <a:ext uri="{FF2B5EF4-FFF2-40B4-BE49-F238E27FC236}">
                <a16:creationId xmlns:a16="http://schemas.microsoft.com/office/drawing/2014/main" id="{010CF7CC-D9F3-0916-84D6-993F392CCA38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8646082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ACF730-0039-4CE9-B8A9-633B0F7946BA}" type="slidenum">
              <a:rPr lang="fr-FR" smtClean="0"/>
              <a:pPr/>
              <a:t>38</a:t>
            </a:fld>
            <a:endParaRPr lang="fr-FR"/>
          </a:p>
        </p:txBody>
      </p:sp>
      <p:pic>
        <p:nvPicPr>
          <p:cNvPr id="25" name="Image 24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0DADEBB4-7ECE-5F89-5362-12CEB8A129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24" y="4124783"/>
            <a:ext cx="3352392" cy="1414971"/>
          </a:xfrm>
          <a:prstGeom prst="rect">
            <a:avLst/>
          </a:prstGeom>
        </p:spPr>
      </p:pic>
      <p:pic>
        <p:nvPicPr>
          <p:cNvPr id="26" name="Image 25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121FBB75-5C05-668E-C338-F4CD3863E1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24" y="5471604"/>
            <a:ext cx="3352392" cy="1414971"/>
          </a:xfrm>
          <a:prstGeom prst="rect">
            <a:avLst/>
          </a:prstGeom>
        </p:spPr>
      </p:pic>
      <p:pic>
        <p:nvPicPr>
          <p:cNvPr id="28" name="Image 27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BB1156C2-F5C2-6DF0-14E9-8D9ABA04FB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016" y="4124783"/>
            <a:ext cx="3348038" cy="1414971"/>
          </a:xfrm>
          <a:prstGeom prst="rect">
            <a:avLst/>
          </a:prstGeom>
        </p:spPr>
      </p:pic>
      <p:pic>
        <p:nvPicPr>
          <p:cNvPr id="30" name="Image 29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AE9BC020-0BC3-96CB-FBF3-7F9C83B524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016" y="5452456"/>
            <a:ext cx="3348038" cy="1414971"/>
          </a:xfrm>
          <a:prstGeom prst="rect">
            <a:avLst/>
          </a:prstGeom>
        </p:spPr>
      </p:pic>
      <p:pic>
        <p:nvPicPr>
          <p:cNvPr id="33" name="Image 32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81940210-47AC-E708-F8DF-8BD8898268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656" y="4200814"/>
            <a:ext cx="4718322" cy="2666613"/>
          </a:xfrm>
          <a:prstGeom prst="rect">
            <a:avLst/>
          </a:prstGeom>
        </p:spPr>
      </p:pic>
      <p:pic>
        <p:nvPicPr>
          <p:cNvPr id="35" name="Image 34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B1DF4E1A-B468-2FE4-1A6D-E821C1E579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24" y="4119149"/>
            <a:ext cx="3352392" cy="1414971"/>
          </a:xfrm>
          <a:prstGeom prst="rect">
            <a:avLst/>
          </a:prstGeom>
        </p:spPr>
      </p:pic>
      <p:pic>
        <p:nvPicPr>
          <p:cNvPr id="36" name="Image 35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D8B40967-027F-AE65-9B78-3F701C924A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24" y="5465970"/>
            <a:ext cx="3352392" cy="1414971"/>
          </a:xfrm>
          <a:prstGeom prst="rect">
            <a:avLst/>
          </a:prstGeom>
        </p:spPr>
      </p:pic>
      <p:pic>
        <p:nvPicPr>
          <p:cNvPr id="38" name="Image 37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255E868B-A4B9-B99D-F7F4-277C2A3A76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016" y="4119149"/>
            <a:ext cx="3348038" cy="141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907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39</a:t>
            </a:fld>
            <a:endParaRPr lang="fr-FR"/>
          </a:p>
        </p:txBody>
      </p:sp>
      <p:sp>
        <p:nvSpPr>
          <p:cNvPr id="31" name="Titre 1 2"/>
          <p:cNvSpPr txBox="1"/>
          <p:nvPr>
            <p:custDataLst>
              <p:tags r:id="rId2"/>
            </p:custDataLst>
          </p:nvPr>
        </p:nvSpPr>
        <p:spPr>
          <a:xfrm>
            <a:off x="168375" y="66137"/>
            <a:ext cx="10569533" cy="6128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fr-FR" altLang="en-US" sz="2800" u="sng" dirty="0">
                <a:latin typeface="Georgia" panose="02040502050405020303" pitchFamily="18" charset="0"/>
              </a:rPr>
              <a:t>Définition de </a:t>
            </a:r>
            <a:r>
              <a:rPr lang="el-GR" altLang="en-US" sz="2800" u="sng" dirty="0">
                <a:latin typeface="Georgia" panose="02040502050405020303" pitchFamily="18" charset="0"/>
              </a:rPr>
              <a:t>Υ</a:t>
            </a:r>
            <a:endParaRPr lang="fr-FR" altLang="en-US" sz="2800" u="sng" dirty="0">
              <a:latin typeface="Georgia" panose="02040502050405020303" pitchFamily="18" charset="0"/>
            </a:endParaRP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8C850C57-B29F-D0D6-7430-DAED197B5273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746799" y="1301684"/>
            <a:ext cx="10237018" cy="612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fr-FR" sz="2800" dirty="0">
              <a:latin typeface="Georgia" panose="02040502050405020303" pitchFamily="18" charset="0"/>
            </a:endParaRPr>
          </a:p>
        </p:txBody>
      </p:sp>
      <p:pic>
        <p:nvPicPr>
          <p:cNvPr id="8" name="Image 7" descr="\documentclass{article}&#10;\usepackage{amsmath}&#10;\pagestyle{empty}&#10;\def\div{\mbox{\,{\rm div}}\,}&#10;\begin{document}&#10;&#10;&#10;$$ \psi_t +  {1\over 1-\lambda_p(x)} \div (q(x,t)) = 0$$&#10;&#10;\end{document}" title="IguanaTex Bitmap Display">
            <a:extLst>
              <a:ext uri="{FF2B5EF4-FFF2-40B4-BE49-F238E27FC236}">
                <a16:creationId xmlns:a16="http://schemas.microsoft.com/office/drawing/2014/main" id="{27AF9B3C-955B-3F9C-8E28-D0B4493D426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" y="1014134"/>
            <a:ext cx="3450532" cy="593970"/>
          </a:xfrm>
          <a:prstGeom prst="rect">
            <a:avLst/>
          </a:prstGeom>
        </p:spPr>
      </p:pic>
      <p:pic>
        <p:nvPicPr>
          <p:cNvPr id="10" name="Image 9" descr="\documentclass{article}&#10;\usepackage{amsmath}&#10;\pagestyle{empty}&#10;\begin{document}&#10;&#10;&#10;$$\psi_t = - {1\over 1-\lambda_p(x)} q_x = - \Upsilon(x) \Lambda (x) \nabla_\psi J(x,t).$$&#10;&#10;\end{document}" title="IguanaTex Bitmap Display">
            <a:extLst>
              <a:ext uri="{FF2B5EF4-FFF2-40B4-BE49-F238E27FC236}">
                <a16:creationId xmlns:a16="http://schemas.microsoft.com/office/drawing/2014/main" id="{D28E4F66-F250-0AF6-46BC-82E1C72B4A5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" y="1775391"/>
            <a:ext cx="5328606" cy="644671"/>
          </a:xfrm>
          <a:prstGeom prst="rect">
            <a:avLst/>
          </a:prstGeom>
        </p:spPr>
      </p:pic>
      <p:pic>
        <p:nvPicPr>
          <p:cNvPr id="14" name="Image 13" descr="\documentclass{article}&#10;\usepackage{amsmath}&#10;\pagestyle{empty}&#10;\begin{document}&#10;&#10;&#10;$$\int_{x-\varepsilon}^{x+\varepsilon} \Upsilon(s) \nabla_\psi J(s,t) ds=\int_{x-\varepsilon}^{x+\varepsilon} {1\over 1-\lambda_p(s)} q_s(s,t)  ds. $$&#10;&#10;\end{document}" title="IguanaTex Bitmap Display">
            <a:extLst>
              <a:ext uri="{FF2B5EF4-FFF2-40B4-BE49-F238E27FC236}">
                <a16:creationId xmlns:a16="http://schemas.microsoft.com/office/drawing/2014/main" id="{CD8F9712-2C82-CA30-6BE3-1D4FF65ED1E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86" y="2634832"/>
            <a:ext cx="6526358" cy="743981"/>
          </a:xfrm>
          <a:prstGeom prst="rect">
            <a:avLst/>
          </a:prstGeom>
        </p:spPr>
      </p:pic>
      <p:pic>
        <p:nvPicPr>
          <p:cNvPr id="16" name="Image 15" descr="\documentclass{article}&#10;\usepackage{amsmath}&#10;\pagestyle{empty}&#10;\begin{document}&#10;&#10;&#10;$$ \Upsilon(x) = F(x,t)  {1\over 1-\lambda_p(x)}, $$&#10;&#10;\end{document}" title="IguanaTex Bitmap Display">
            <a:extLst>
              <a:ext uri="{FF2B5EF4-FFF2-40B4-BE49-F238E27FC236}">
                <a16:creationId xmlns:a16="http://schemas.microsoft.com/office/drawing/2014/main" id="{126E6C63-C417-CADC-BD57-55B5E21C351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99" y="4162412"/>
            <a:ext cx="3509503" cy="743982"/>
          </a:xfrm>
          <a:prstGeom prst="rect">
            <a:avLst/>
          </a:prstGeom>
        </p:spPr>
      </p:pic>
      <p:pic>
        <p:nvPicPr>
          <p:cNvPr id="19" name="Image 18" descr="\documentclass{article}&#10;\usepackage{amsmath}&#10;\pagestyle{empty}&#10;\begin{document}&#10;&#10;&#10;$$F(x,t) = {q(x+\varepsilon,t) - q(x-\varepsilon,t) \over 2 \varepsilon \overline{\nabla_\psi J}|_{_{(x,t)}} }$$&#10;&#10;\end{document}" title="IguanaTex Bitmap Display">
            <a:extLst>
              <a:ext uri="{FF2B5EF4-FFF2-40B4-BE49-F238E27FC236}">
                <a16:creationId xmlns:a16="http://schemas.microsoft.com/office/drawing/2014/main" id="{F1A614F3-D281-266F-B38D-81F044A8A63E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18" y="5135257"/>
            <a:ext cx="4579771" cy="842117"/>
          </a:xfrm>
          <a:prstGeom prst="rect">
            <a:avLst/>
          </a:prstGeom>
        </p:spPr>
      </p:pic>
      <p:pic>
        <p:nvPicPr>
          <p:cNvPr id="21" name="Image 20" descr="\documentclass{article}&#10;\usepackage{amsmath}&#10;\pagestyle{empty}&#10;\begin{document}&#10;&#10;&#10;$\overline{\nabla_\psi J}|_{_{(x,t)}} &#10;= (1/(2 \varepsilon)) \int_{x-\varepsilon}^{x+\varepsilon} \nabla_\psi J(s,t) ds $&#10;&#10;\end{document}" title="IguanaTex Bitmap Display">
            <a:extLst>
              <a:ext uri="{FF2B5EF4-FFF2-40B4-BE49-F238E27FC236}">
                <a16:creationId xmlns:a16="http://schemas.microsoft.com/office/drawing/2014/main" id="{0C13E62B-BBED-8645-A8BA-3CA414EF182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18" y="6064382"/>
            <a:ext cx="5126400" cy="439567"/>
          </a:xfrm>
          <a:prstGeom prst="rect">
            <a:avLst/>
          </a:prstGeom>
        </p:spPr>
      </p:pic>
      <p:pic>
        <p:nvPicPr>
          <p:cNvPr id="32" name="Image 31" descr="\documentclass{article}&#10;\usepackage{amsmath}&#10;\pagestyle{empty}&#10;\begin{document}&#10;&#10;&#10;\begin{equation*} \label{eq:Fb}\overline{F} = {q(x_{R},0) - q(x_{L},0) \over \int_{x_{_{L}}}^{x_{_{R}}} \nabla_\psi J(s,0) ds}, \end{equation*}&#10;\end{document}" title="IguanaTex Bitmap Display">
            <a:extLst>
              <a:ext uri="{FF2B5EF4-FFF2-40B4-BE49-F238E27FC236}">
                <a16:creationId xmlns:a16="http://schemas.microsoft.com/office/drawing/2014/main" id="{BD74D366-0929-9594-D1A0-A9C2DC9CDA72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850" y="5008124"/>
            <a:ext cx="3320496" cy="884873"/>
          </a:xfrm>
          <a:prstGeom prst="rect">
            <a:avLst/>
          </a:prstGeom>
        </p:spPr>
      </p:pic>
      <p:pic>
        <p:nvPicPr>
          <p:cNvPr id="27" name="Image 26" descr="\documentclass{article}&#10;\usepackage{amsmath}&#10;\pagestyle{empty}&#10;\begin{document}&#10;&#10;&#10;$\Upsilon= \overline{F}  {1\over 1-\lambda_p}$&#10;\end{document}" title="IguanaTex Bitmap Display">
            <a:extLst>
              <a:ext uri="{FF2B5EF4-FFF2-40B4-BE49-F238E27FC236}">
                <a16:creationId xmlns:a16="http://schemas.microsoft.com/office/drawing/2014/main" id="{CB35AB50-9230-B993-D1AA-F24C528EE490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075" y="4099120"/>
            <a:ext cx="1529625" cy="44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10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1 1"/>
          <p:cNvSpPr txBox="1"/>
          <p:nvPr>
            <p:custDataLst>
              <p:tags r:id="rId1"/>
            </p:custDataLst>
          </p:nvPr>
        </p:nvSpPr>
        <p:spPr>
          <a:xfrm>
            <a:off x="486968" y="630551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fr-FR" sz="2400" dirty="0">
                <a:latin typeface="Georgia" panose="02040502050405020303" pitchFamily="18" charset="0"/>
              </a:rPr>
              <a:t>) </a:t>
            </a:r>
            <a:r>
              <a:rPr lang="fr-FR" altLang="en-US" sz="2400" dirty="0">
                <a:latin typeface="Georgia" panose="02040502050405020303" pitchFamily="18" charset="0"/>
              </a:rPr>
              <a:t>Workflow</a:t>
            </a:r>
          </a:p>
        </p:txBody>
      </p:sp>
      <p:sp>
        <p:nvSpPr>
          <p:cNvPr id="31" name="Titre 1 2"/>
          <p:cNvSpPr txBox="1"/>
          <p:nvPr>
            <p:custDataLst>
              <p:tags r:id="rId2"/>
            </p:custDataLst>
          </p:nvPr>
        </p:nvSpPr>
        <p:spPr>
          <a:xfrm>
            <a:off x="168275" y="66040"/>
            <a:ext cx="8596630" cy="7893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u="sng" dirty="0">
                <a:latin typeface="Georgia" panose="02040502050405020303" pitchFamily="18" charset="0"/>
              </a:rPr>
              <a:t>II) </a:t>
            </a:r>
            <a:r>
              <a:rPr lang="fr-FR" altLang="en-US" u="sng" dirty="0">
                <a:latin typeface="Georgia" panose="02040502050405020303" pitchFamily="18" charset="0"/>
              </a:rPr>
              <a:t>Modèle OptiMorph</a:t>
            </a:r>
          </a:p>
        </p:txBody>
      </p:sp>
      <p:sp>
        <p:nvSpPr>
          <p:cNvPr id="40" name="Espace réservé du contenu 2 2"/>
          <p:cNvSpPr txBox="1"/>
          <p:nvPr>
            <p:custDataLst>
              <p:tags r:id="rId3"/>
            </p:custDataLst>
          </p:nvPr>
        </p:nvSpPr>
        <p:spPr>
          <a:xfrm>
            <a:off x="567109" y="2937022"/>
            <a:ext cx="3488734" cy="758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000" dirty="0">
              <a:latin typeface="Georgia" panose="02040502050405020303" pitchFamily="18" charset="0"/>
            </a:endParaRPr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4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4C9C07-4F51-A6F0-E127-A4D3EDEA2A04}"/>
              </a:ext>
            </a:extLst>
          </p:cNvPr>
          <p:cNvSpPr/>
          <p:nvPr/>
        </p:nvSpPr>
        <p:spPr>
          <a:xfrm>
            <a:off x="2915434" y="6157443"/>
            <a:ext cx="4644513" cy="366463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fr-FR" sz="1400" i="1" dirty="0">
                <a:solidFill>
                  <a:schemeClr val="tx2"/>
                </a:solidFill>
                <a:latin typeface="Georgia" panose="02040502050405020303" pitchFamily="18" charset="0"/>
                <a:sym typeface="+mn-ea"/>
              </a:rPr>
              <a:t>Figure 1. Diagramme de fonctionnement d’OptiMorph.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6E7E2A-7661-390C-E4E2-3EE3C4A2B03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6750" y="1041400"/>
            <a:ext cx="8577500" cy="4775200"/>
          </a:xfrm>
          <a:prstGeom prst="rect">
            <a:avLst/>
          </a:prstGeom>
        </p:spPr>
      </p:pic>
      <p:pic>
        <p:nvPicPr>
          <p:cNvPr id="5" name="Image 4" descr="Une image contenant Graphique, Police, logo, symbole&#10;&#10;Description générée automatiquement">
            <a:extLst>
              <a:ext uri="{FF2B5EF4-FFF2-40B4-BE49-F238E27FC236}">
                <a16:creationId xmlns:a16="http://schemas.microsoft.com/office/drawing/2014/main" id="{FF51CC6E-595A-3FD2-F92E-DE04354832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450" y="4955107"/>
            <a:ext cx="842996" cy="774254"/>
          </a:xfrm>
          <a:prstGeom prst="rect">
            <a:avLst/>
          </a:prstGeom>
        </p:spPr>
      </p:pic>
      <p:pic>
        <p:nvPicPr>
          <p:cNvPr id="6" name="Picture 2" descr="Home - XBeach - oss.deltares.nl">
            <a:extLst>
              <a:ext uri="{FF2B5EF4-FFF2-40B4-BE49-F238E27FC236}">
                <a16:creationId xmlns:a16="http://schemas.microsoft.com/office/drawing/2014/main" id="{C376F984-6512-00CE-0544-E7715E9F5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973" y="2341017"/>
            <a:ext cx="730249" cy="73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A80C831B-01DE-1242-C494-6CC0606E0C39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7418917" y="4494441"/>
            <a:ext cx="1767241" cy="472509"/>
          </a:xfrm>
          <a:ln w="12700">
            <a:solidFill>
              <a:srgbClr val="00B0F0"/>
            </a:solidFill>
          </a:ln>
        </p:spPr>
        <p:txBody>
          <a:bodyPr>
            <a:normAutofit fontScale="55000" lnSpcReduction="20000"/>
          </a:bodyPr>
          <a:lstStyle/>
          <a:p>
            <a:pPr algn="just"/>
            <a:r>
              <a:rPr lang="en-US" sz="2800" dirty="0">
                <a:latin typeface="Georgia" panose="02040502050405020303" pitchFamily="18" charset="0"/>
              </a:rPr>
              <a:t>Shallow Water model</a:t>
            </a:r>
          </a:p>
        </p:txBody>
      </p:sp>
      <p:pic>
        <p:nvPicPr>
          <p:cNvPr id="9" name="Image 8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7460138F-B5D9-1D24-EE1C-187443F179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597" y="5143410"/>
            <a:ext cx="886610" cy="397649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40</a:t>
            </a:fld>
            <a:endParaRPr lang="fr-FR"/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8C850C57-B29F-D0D6-7430-DAED197B5273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746799" y="2059133"/>
            <a:ext cx="10237018" cy="612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fr-FR" sz="2800" dirty="0">
              <a:latin typeface="Georgia" panose="02040502050405020303" pitchFamily="18" charset="0"/>
            </a:endParaRPr>
          </a:p>
        </p:txBody>
      </p:sp>
      <p:pic>
        <p:nvPicPr>
          <p:cNvPr id="17" name="Image 16" descr="\documentclass{article}&#10;\usepackage{amsmath}&#10;\pagestyle{empty}&#10;\begin{document}&#10;&#10;&#10;\begin{tabular}{|c||c|c|c|c|}&#10;\hline&#10;Simulation with 180 points                      &amp; Shoaling &amp; SWAN  &amp; XBeach\footnotemark[1] &amp; Descent without hydrodynamic \\ \hline \hline&#10;Computation time with 1 iteration (s)              &amp; 0.004    &amp; 0.278 &amp; 7.372  &amp; 0.012                        \\ \hline&#10;Total computation time with 500 iterations (s) &amp; 8     &amp; 145  &amp; 3692 &amp; 6                         \\ \hline&#10;\end{tabular}&#10;&#10;\end{document}" title="IguanaTex Bitmap Display">
            <a:extLst>
              <a:ext uri="{FF2B5EF4-FFF2-40B4-BE49-F238E27FC236}">
                <a16:creationId xmlns:a16="http://schemas.microsoft.com/office/drawing/2014/main" id="{AD67ED19-9AC1-A466-AC35-ADA382FF08D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90" y="2471696"/>
            <a:ext cx="11147995" cy="86873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9207491-6B01-9D52-0E0F-6B68708A678B}"/>
              </a:ext>
            </a:extLst>
          </p:cNvPr>
          <p:cNvSpPr txBox="1"/>
          <p:nvPr/>
        </p:nvSpPr>
        <p:spPr>
          <a:xfrm>
            <a:off x="6274965" y="2114197"/>
            <a:ext cx="289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Hydrodynamic</a:t>
            </a:r>
            <a:r>
              <a:rPr lang="fr-FR" dirty="0"/>
              <a:t>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931E791-F8ED-02C2-FD5F-7C915357A420}"/>
              </a:ext>
            </a:extLst>
          </p:cNvPr>
          <p:cNvSpPr txBox="1"/>
          <p:nvPr/>
        </p:nvSpPr>
        <p:spPr>
          <a:xfrm>
            <a:off x="9133381" y="2076604"/>
            <a:ext cx="289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Morphodynamic</a:t>
            </a:r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355754-A95F-D4C5-E9CD-0FAB88BF24D7}"/>
              </a:ext>
            </a:extLst>
          </p:cNvPr>
          <p:cNvSpPr/>
          <p:nvPr/>
        </p:nvSpPr>
        <p:spPr>
          <a:xfrm>
            <a:off x="5016731" y="2462714"/>
            <a:ext cx="1107347" cy="855534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tx2"/>
                </a:solidFill>
              </a:ln>
            </a:endParaRPr>
          </a:p>
        </p:txBody>
      </p:sp>
      <p:sp>
        <p:nvSpPr>
          <p:cNvPr id="11" name="Titre 1 1">
            <a:extLst>
              <a:ext uri="{FF2B5EF4-FFF2-40B4-BE49-F238E27FC236}">
                <a16:creationId xmlns:a16="http://schemas.microsoft.com/office/drawing/2014/main" id="{78B8E90B-E78F-FCE5-A239-D857BF139EF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86968" y="630551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latin typeface="Georgia" panose="02040502050405020303" pitchFamily="18" charset="0"/>
              </a:rPr>
              <a:t>3) </a:t>
            </a:r>
            <a:r>
              <a:rPr lang="fr-FR" altLang="en-US" sz="2400" dirty="0">
                <a:latin typeface="Georgia" panose="02040502050405020303" pitchFamily="18" charset="0"/>
              </a:rPr>
              <a:t>Temps de calculs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CE0A04-40A5-18C9-1B33-51D39914D42E}"/>
              </a:ext>
            </a:extLst>
          </p:cNvPr>
          <p:cNvSpPr/>
          <p:nvPr/>
        </p:nvSpPr>
        <p:spPr>
          <a:xfrm>
            <a:off x="8137775" y="3042512"/>
            <a:ext cx="3266870" cy="305623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tx2"/>
                </a:solidFill>
              </a:ln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3F6FC65-753E-3F0E-5CA4-FE728291089C}"/>
              </a:ext>
            </a:extLst>
          </p:cNvPr>
          <p:cNvSpPr/>
          <p:nvPr/>
        </p:nvSpPr>
        <p:spPr>
          <a:xfrm>
            <a:off x="3844183" y="3517572"/>
            <a:ext cx="4503634" cy="434634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fr-FR" sz="1400" i="1" dirty="0">
                <a:solidFill>
                  <a:schemeClr val="tx2"/>
                </a:solidFill>
                <a:latin typeface="Georgia" panose="02040502050405020303" pitchFamily="18" charset="0"/>
                <a:sym typeface="+mn-ea"/>
              </a:rPr>
              <a:t>Tab 2: Temps de calculs sur une grille de </a:t>
            </a:r>
            <a:r>
              <a:rPr lang="fr-FR" sz="1400" b="1" i="1" dirty="0">
                <a:solidFill>
                  <a:schemeClr val="tx2"/>
                </a:solidFill>
                <a:latin typeface="Georgia" panose="02040502050405020303" pitchFamily="18" charset="0"/>
                <a:sym typeface="+mn-ea"/>
              </a:rPr>
              <a:t>180 points</a:t>
            </a:r>
            <a:r>
              <a:rPr lang="fr-FR" sz="1400" i="1" dirty="0">
                <a:solidFill>
                  <a:schemeClr val="tx2"/>
                </a:solidFill>
                <a:latin typeface="Georgia" panose="02040502050405020303" pitchFamily="18" charset="0"/>
                <a:sym typeface="+mn-ea"/>
              </a:rPr>
              <a:t>.</a:t>
            </a:r>
          </a:p>
        </p:txBody>
      </p:sp>
      <p:sp>
        <p:nvSpPr>
          <p:cNvPr id="5" name="Titre 1 2">
            <a:extLst>
              <a:ext uri="{FF2B5EF4-FFF2-40B4-BE49-F238E27FC236}">
                <a16:creationId xmlns:a16="http://schemas.microsoft.com/office/drawing/2014/main" id="{101B69E0-3832-E65E-2736-AAEA96BF37D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68376" y="66137"/>
            <a:ext cx="5712307" cy="61284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u="sng" dirty="0">
                <a:latin typeface="Georgia" panose="02040502050405020303" pitchFamily="18" charset="0"/>
              </a:rPr>
              <a:t>III) L’approche d’Hadamard</a:t>
            </a:r>
          </a:p>
        </p:txBody>
      </p:sp>
    </p:spTree>
    <p:extLst>
      <p:ext uri="{BB962C8B-B14F-4D97-AF65-F5344CB8AC3E}">
        <p14:creationId xmlns:p14="http://schemas.microsoft.com/office/powerpoint/2010/main" val="5067502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41</a:t>
            </a:fld>
            <a:endParaRPr lang="fr-FR"/>
          </a:p>
        </p:txBody>
      </p:sp>
      <p:sp>
        <p:nvSpPr>
          <p:cNvPr id="31" name="Titre 1 2"/>
          <p:cNvSpPr txBox="1"/>
          <p:nvPr>
            <p:custDataLst>
              <p:tags r:id="rId2"/>
            </p:custDataLst>
          </p:nvPr>
        </p:nvSpPr>
        <p:spPr>
          <a:xfrm>
            <a:off x="168375" y="66137"/>
            <a:ext cx="10569533" cy="6128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fr-FR" altLang="en-US" sz="2800" u="sng" dirty="0">
                <a:latin typeface="Georgia" panose="02040502050405020303" pitchFamily="18" charset="0"/>
              </a:rPr>
              <a:t>VI) Application </a:t>
            </a:r>
            <a:r>
              <a:rPr lang="fr-FR" altLang="en-US" sz="2800" u="sng" dirty="0" err="1">
                <a:latin typeface="Georgia" panose="02040502050405020303" pitchFamily="18" charset="0"/>
              </a:rPr>
              <a:t>with</a:t>
            </a:r>
            <a:r>
              <a:rPr lang="fr-FR" altLang="en-US" sz="2800" u="sng" dirty="0">
                <a:latin typeface="Georgia" panose="02040502050405020303" pitchFamily="18" charset="0"/>
              </a:rPr>
              <a:t> Hadamard </a:t>
            </a:r>
            <a:r>
              <a:rPr lang="fr-FR" altLang="en-US" sz="2800" u="sng" dirty="0" err="1">
                <a:latin typeface="Georgia" panose="02040502050405020303" pitchFamily="18" charset="0"/>
              </a:rPr>
              <a:t>Approach</a:t>
            </a:r>
            <a:r>
              <a:rPr lang="fr-FR" altLang="en-US" sz="2800" u="sng" dirty="0">
                <a:latin typeface="Georgia" panose="02040502050405020303" pitchFamily="18" charset="0"/>
              </a:rPr>
              <a:t> + Discussion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8C850C57-B29F-D0D6-7430-DAED197B5273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746799" y="1301684"/>
            <a:ext cx="10237018" cy="612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fr-FR" sz="2800" dirty="0">
              <a:latin typeface="Georgia" panose="02040502050405020303" pitchFamily="18" charset="0"/>
            </a:endParaRPr>
          </a:p>
        </p:txBody>
      </p:sp>
      <p:sp>
        <p:nvSpPr>
          <p:cNvPr id="3" name="Titre 1 1">
            <a:extLst>
              <a:ext uri="{FF2B5EF4-FFF2-40B4-BE49-F238E27FC236}">
                <a16:creationId xmlns:a16="http://schemas.microsoft.com/office/drawing/2014/main" id="{8AFA9B91-5953-EC1A-C730-D121C6C236B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86968" y="630551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latin typeface="Georgia" panose="02040502050405020303" pitchFamily="18" charset="0"/>
              </a:rPr>
              <a:t>1) Configurations en pleine mer</a:t>
            </a:r>
            <a:endParaRPr lang="fr-FR" altLang="en-US" sz="2400" dirty="0">
              <a:latin typeface="Georgia" panose="02040502050405020303" pitchFamily="18" charset="0"/>
            </a:endParaRPr>
          </a:p>
        </p:txBody>
      </p:sp>
      <p:pic>
        <p:nvPicPr>
          <p:cNvPr id="12" name="Image 11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B95600C9-DA7D-09DF-95C4-893FA837F1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500" y="1157687"/>
            <a:ext cx="7253832" cy="4864229"/>
          </a:xfrm>
          <a:prstGeom prst="rect">
            <a:avLst/>
          </a:prstGeom>
        </p:spPr>
      </p:pic>
      <p:sp>
        <p:nvSpPr>
          <p:cNvPr id="13" name="Zone de texte 12">
            <a:extLst>
              <a:ext uri="{FF2B5EF4-FFF2-40B4-BE49-F238E27FC236}">
                <a16:creationId xmlns:a16="http://schemas.microsoft.com/office/drawing/2014/main" id="{0E51FA81-0BFB-EDEC-F0EA-7933F0437AF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0" y="6027603"/>
            <a:ext cx="11216141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buNone/>
            </a:pPr>
            <a:r>
              <a:rPr lang="fr-FR" sz="1600" i="1" dirty="0">
                <a:latin typeface="Georgia" panose="02040502050405020303" pitchFamily="18" charset="0"/>
                <a:sym typeface="+mn-ea"/>
              </a:rPr>
              <a:t>Figure 11. Évolution de psi en utilisant l'approche de Hadamard avec les modèles </a:t>
            </a:r>
            <a:r>
              <a:rPr lang="fr-FR" sz="1600" i="1" dirty="0" err="1">
                <a:latin typeface="Georgia" panose="02040502050405020303" pitchFamily="18" charset="0"/>
                <a:sym typeface="+mn-ea"/>
              </a:rPr>
              <a:t>Shoaling</a:t>
            </a:r>
            <a:r>
              <a:rPr lang="fr-FR" sz="1600" i="1" dirty="0">
                <a:latin typeface="Georgia" panose="02040502050405020303" pitchFamily="18" charset="0"/>
                <a:sym typeface="+mn-ea"/>
              </a:rPr>
              <a:t> (vert), SWAN (rouge) et </a:t>
            </a:r>
            <a:r>
              <a:rPr lang="fr-FR" sz="1600" i="1" dirty="0" err="1">
                <a:latin typeface="Georgia" panose="02040502050405020303" pitchFamily="18" charset="0"/>
                <a:sym typeface="+mn-ea"/>
              </a:rPr>
              <a:t>XBeach</a:t>
            </a:r>
            <a:r>
              <a:rPr lang="fr-FR" sz="1600" i="1" dirty="0">
                <a:latin typeface="Georgia" panose="02040502050405020303" pitchFamily="18" charset="0"/>
                <a:sym typeface="+mn-ea"/>
              </a:rPr>
              <a:t> (bleu). Simulation sur la configuration en pleine mer avec des configurations linéaires, convexes et concaves. Paramètres de simulation de H0=2 m, T0=12 s, h_0=20 m, Omega=1000 m.</a:t>
            </a:r>
          </a:p>
          <a:p>
            <a:pPr marL="0" indent="0" algn="ctr">
              <a:buNone/>
            </a:pPr>
            <a:endParaRPr lang="fr-FR" sz="1600" i="1" dirty="0">
              <a:latin typeface="Georgia" panose="02040502050405020303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6407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42</a:t>
            </a:fld>
            <a:endParaRPr lang="fr-FR"/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8C850C57-B29F-D0D6-7430-DAED197B5273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746799" y="1346068"/>
            <a:ext cx="10237018" cy="612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fr-FR" sz="2800" dirty="0">
              <a:latin typeface="Georgia" panose="02040502050405020303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EDA1B72-C365-2812-C57F-7C7E1D8948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747" y="1111963"/>
            <a:ext cx="9283979" cy="5224475"/>
          </a:xfrm>
          <a:prstGeom prst="rect">
            <a:avLst/>
          </a:prstGeom>
        </p:spPr>
      </p:pic>
      <p:sp>
        <p:nvSpPr>
          <p:cNvPr id="6" name="Titre 1 1">
            <a:extLst>
              <a:ext uri="{FF2B5EF4-FFF2-40B4-BE49-F238E27FC236}">
                <a16:creationId xmlns:a16="http://schemas.microsoft.com/office/drawing/2014/main" id="{52B28C07-3DFF-5F29-536C-78040DEB26F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86968" y="630551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latin typeface="Georgia" panose="02040502050405020303" pitchFamily="18" charset="0"/>
              </a:rPr>
              <a:t>1) Configurations en pleine mer - Discussion</a:t>
            </a:r>
            <a:endParaRPr lang="fr-FR" altLang="en-US" sz="2400" dirty="0">
              <a:latin typeface="Georgia" panose="02040502050405020303" pitchFamily="18" charset="0"/>
            </a:endParaRPr>
          </a:p>
        </p:txBody>
      </p:sp>
      <p:sp>
        <p:nvSpPr>
          <p:cNvPr id="8" name="Zone de texte 12">
            <a:extLst>
              <a:ext uri="{FF2B5EF4-FFF2-40B4-BE49-F238E27FC236}">
                <a16:creationId xmlns:a16="http://schemas.microsoft.com/office/drawing/2014/main" id="{C24C7765-2781-924E-3518-464E94B0E46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68376" y="6285940"/>
            <a:ext cx="1121614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buNone/>
            </a:pPr>
            <a:r>
              <a:rPr lang="fr-FR" sz="1600" i="1" dirty="0">
                <a:latin typeface="Georgia" panose="02040502050405020303" pitchFamily="18" charset="0"/>
                <a:sym typeface="+mn-ea"/>
              </a:rPr>
              <a:t>Figure 12. Résultats hydro-</a:t>
            </a:r>
            <a:r>
              <a:rPr lang="fr-FR" sz="1600" i="1" dirty="0" err="1">
                <a:latin typeface="Georgia" panose="02040502050405020303" pitchFamily="18" charset="0"/>
                <a:sym typeface="+mn-ea"/>
              </a:rPr>
              <a:t>morphodynamiques</a:t>
            </a:r>
            <a:r>
              <a:rPr lang="fr-FR" sz="1600" i="1" dirty="0">
                <a:latin typeface="Georgia" panose="02040502050405020303" pitchFamily="18" charset="0"/>
                <a:sym typeface="+mn-ea"/>
              </a:rPr>
              <a:t> obtenus avec OptiMorph en utilisant l'approche Hadamard avec le modèle SWAN. Différents critères de déferlements sont testés dans [0,3-0,8]</a:t>
            </a:r>
          </a:p>
        </p:txBody>
      </p:sp>
      <p:sp>
        <p:nvSpPr>
          <p:cNvPr id="3" name="Titre 1 2">
            <a:extLst>
              <a:ext uri="{FF2B5EF4-FFF2-40B4-BE49-F238E27FC236}">
                <a16:creationId xmlns:a16="http://schemas.microsoft.com/office/drawing/2014/main" id="{DB64A150-59AA-FDAA-1144-5532C7106D2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68375" y="66137"/>
            <a:ext cx="10569533" cy="6128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fr-FR" altLang="en-US" sz="2800" u="sng" dirty="0">
                <a:latin typeface="Georgia" panose="02040502050405020303" pitchFamily="18" charset="0"/>
              </a:rPr>
              <a:t>VI) Application </a:t>
            </a:r>
            <a:r>
              <a:rPr lang="fr-FR" altLang="en-US" sz="2800" u="sng" dirty="0" err="1">
                <a:latin typeface="Georgia" panose="02040502050405020303" pitchFamily="18" charset="0"/>
              </a:rPr>
              <a:t>with</a:t>
            </a:r>
            <a:r>
              <a:rPr lang="fr-FR" altLang="en-US" sz="2800" u="sng" dirty="0">
                <a:latin typeface="Georgia" panose="02040502050405020303" pitchFamily="18" charset="0"/>
              </a:rPr>
              <a:t> Hadamard </a:t>
            </a:r>
            <a:r>
              <a:rPr lang="fr-FR" altLang="en-US" sz="2800" u="sng" dirty="0" err="1">
                <a:latin typeface="Georgia" panose="02040502050405020303" pitchFamily="18" charset="0"/>
              </a:rPr>
              <a:t>Approach</a:t>
            </a:r>
            <a:r>
              <a:rPr lang="fr-FR" altLang="en-US" sz="2800" u="sng" dirty="0">
                <a:latin typeface="Georgia" panose="02040502050405020303" pitchFamily="18" charset="0"/>
              </a:rPr>
              <a:t> + Discussion</a:t>
            </a:r>
          </a:p>
        </p:txBody>
      </p:sp>
      <p:pic>
        <p:nvPicPr>
          <p:cNvPr id="9" name="Image 8" descr="\documentclass{article}&#10;\usepackage{amsmath}&#10;\pagestyle{empty}&#10;\begin{document}&#10;&#10;$\gamma = \frac{H}{h}$&#10;&#10;&#10;\end{document}" title="IguanaTex Bitmap Display">
            <a:extLst>
              <a:ext uri="{FF2B5EF4-FFF2-40B4-BE49-F238E27FC236}">
                <a16:creationId xmlns:a16="http://schemas.microsoft.com/office/drawing/2014/main" id="{893C4815-50E9-59D3-EA0B-DE52C7A0B7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74" y="2471331"/>
            <a:ext cx="690286" cy="309333"/>
          </a:xfrm>
          <a:prstGeom prst="rect">
            <a:avLst/>
          </a:prstGeom>
        </p:spPr>
      </p:pic>
      <p:pic>
        <p:nvPicPr>
          <p:cNvPr id="10" name="Image 9" descr="\documentclass{article}&#10;\usepackage{amsmath}&#10;\pagestyle{empty}&#10;\begin{document}&#10;&#10;$\gamma = \frac{H}{h}$&#10;&#10;&#10;\end{document}" title="IguanaTex Bitmap Display">
            <a:extLst>
              <a:ext uri="{FF2B5EF4-FFF2-40B4-BE49-F238E27FC236}">
                <a16:creationId xmlns:a16="http://schemas.microsoft.com/office/drawing/2014/main" id="{B0139648-3B31-DC01-B442-1DBB3C97B8C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943" y="4365794"/>
            <a:ext cx="690286" cy="309333"/>
          </a:xfrm>
          <a:prstGeom prst="rect">
            <a:avLst/>
          </a:prstGeom>
        </p:spPr>
      </p:pic>
      <p:pic>
        <p:nvPicPr>
          <p:cNvPr id="7" name="Image 6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248D04A2-4EC3-5810-D415-D45D799BEA0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560" y="5348388"/>
            <a:ext cx="886610" cy="39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286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1 1"/>
          <p:cNvSpPr txBox="1"/>
          <p:nvPr>
            <p:custDataLst>
              <p:tags r:id="rId1"/>
            </p:custDataLst>
          </p:nvPr>
        </p:nvSpPr>
        <p:spPr>
          <a:xfrm>
            <a:off x="486968" y="630551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latin typeface="Georgia" panose="02040502050405020303" pitchFamily="18" charset="0"/>
              </a:rPr>
              <a:t>2) </a:t>
            </a:r>
            <a:r>
              <a:rPr lang="fr-FR" altLang="en-US" sz="2400" dirty="0">
                <a:latin typeface="Georgia" panose="02040502050405020303" pitchFamily="18" charset="0"/>
              </a:rPr>
              <a:t>Modèle hydrodynamique de base</a:t>
            </a:r>
          </a:p>
        </p:txBody>
      </p:sp>
      <p:sp>
        <p:nvSpPr>
          <p:cNvPr id="31" name="Titre 1 2"/>
          <p:cNvSpPr txBox="1"/>
          <p:nvPr>
            <p:custDataLst>
              <p:tags r:id="rId2"/>
            </p:custDataLst>
          </p:nvPr>
        </p:nvSpPr>
        <p:spPr>
          <a:xfrm>
            <a:off x="168275" y="66040"/>
            <a:ext cx="8596630" cy="7893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u="sng" dirty="0">
                <a:latin typeface="Georgia" panose="02040502050405020303" pitchFamily="18" charset="0"/>
              </a:rPr>
              <a:t>II) </a:t>
            </a:r>
            <a:r>
              <a:rPr lang="fr-FR" altLang="en-US" u="sng" dirty="0">
                <a:latin typeface="Georgia" panose="02040502050405020303" pitchFamily="18" charset="0"/>
              </a:rPr>
              <a:t>Modèle OptiMorph</a:t>
            </a:r>
          </a:p>
        </p:txBody>
      </p:sp>
      <p:sp>
        <p:nvSpPr>
          <p:cNvPr id="40" name="Espace réservé du contenu 2 2"/>
          <p:cNvSpPr txBox="1"/>
          <p:nvPr>
            <p:custDataLst>
              <p:tags r:id="rId3"/>
            </p:custDataLst>
          </p:nvPr>
        </p:nvSpPr>
        <p:spPr>
          <a:xfrm>
            <a:off x="567109" y="2937022"/>
            <a:ext cx="3488734" cy="758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000" dirty="0">
              <a:latin typeface="Georgia" panose="02040502050405020303" pitchFamily="18" charset="0"/>
            </a:endParaRPr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43</a:t>
            </a:fld>
            <a:endParaRPr lang="fr-FR"/>
          </a:p>
        </p:txBody>
      </p:sp>
      <p:pic>
        <p:nvPicPr>
          <p:cNvPr id="6" name="Image 5" descr="\documentclass{article}&#10;\usepackage{amsmath}&#10;\usepackage{cases}&#10;\pagestyle{empty}&#10;\begin{document}&#10;&#10;\begin{subnumcases}{H(x, t)=}&#10; H_{0}(t) K s(x, h) \quad \text{ pour }x \in \Omega_{S} \label{eq:c2:shao} \nonumber \\&#10; \gamma h(x, t) \quad\quad\quad~~~ \text{ pour } x \in \Omega_{B}\nonumber \label{eq:c2:munk}&#10;\end{subnumcases}&#10;&#10;\end{document}" title="IguanaTex Bitmap Display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665" y="1217496"/>
            <a:ext cx="4673653" cy="635864"/>
          </a:xfrm>
          <a:prstGeom prst="rect">
            <a:avLst/>
          </a:prstGeom>
        </p:spPr>
      </p:pic>
      <p:sp>
        <p:nvSpPr>
          <p:cNvPr id="9" name="Rectangle 8"/>
          <p:cNvSpPr/>
          <p:nvPr>
            <p:custDataLst>
              <p:tags r:id="rId6"/>
            </p:custDataLst>
          </p:nvPr>
        </p:nvSpPr>
        <p:spPr>
          <a:xfrm>
            <a:off x="2790140" y="1135449"/>
            <a:ext cx="5067519" cy="84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dk1"/>
                </a:solidFill>
              </a14:hiddenFill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altLang="en-US"/>
          </a:p>
        </p:txBody>
      </p:sp>
      <p:sp>
        <p:nvSpPr>
          <p:cNvPr id="13" name="Zone de texte 12"/>
          <p:cNvSpPr txBox="1"/>
          <p:nvPr>
            <p:custDataLst>
              <p:tags r:id="rId7"/>
            </p:custDataLst>
          </p:nvPr>
        </p:nvSpPr>
        <p:spPr>
          <a:xfrm>
            <a:off x="1236946" y="6490809"/>
            <a:ext cx="718177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buNone/>
            </a:pPr>
            <a:r>
              <a:rPr lang="fr-FR" sz="1600" i="1" dirty="0">
                <a:latin typeface="Georgia" panose="02040502050405020303" pitchFamily="18" charset="0"/>
                <a:sym typeface="+mn-ea"/>
              </a:rPr>
              <a:t>Figure 3. Modèle hydrodynamique basé sur le critère de </a:t>
            </a:r>
            <a:r>
              <a:rPr lang="fr-FR" sz="1600" i="1" dirty="0" err="1">
                <a:latin typeface="Georgia" panose="02040502050405020303" pitchFamily="18" charset="0"/>
                <a:sym typeface="+mn-ea"/>
              </a:rPr>
              <a:t>Shoaling</a:t>
            </a:r>
            <a:r>
              <a:rPr lang="fr-FR" sz="1600" i="1" dirty="0">
                <a:latin typeface="Georgia" panose="02040502050405020303" pitchFamily="18" charset="0"/>
                <a:sym typeface="+mn-ea"/>
              </a:rPr>
              <a:t>.</a:t>
            </a:r>
          </a:p>
        </p:txBody>
      </p:sp>
      <p:sp>
        <p:nvSpPr>
          <p:cNvPr id="3" name="Espace réservé du contenu 2 5"/>
          <p:cNvSpPr txBox="1"/>
          <p:nvPr>
            <p:custDataLst>
              <p:tags r:id="rId8"/>
            </p:custDataLst>
          </p:nvPr>
        </p:nvSpPr>
        <p:spPr>
          <a:xfrm>
            <a:off x="605712" y="1273923"/>
            <a:ext cx="2098299" cy="402202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>
                <a:latin typeface="Georgia" panose="02040502050405020303" pitchFamily="18" charset="0"/>
              </a:rPr>
              <a:t>Simple </a:t>
            </a:r>
            <a:r>
              <a:rPr lang="fr-FR" sz="2000" dirty="0" err="1">
                <a:latin typeface="Georgia" panose="02040502050405020303" pitchFamily="18" charset="0"/>
              </a:rPr>
              <a:t>shoaling</a:t>
            </a:r>
            <a:r>
              <a:rPr lang="fr-FR" sz="2000" dirty="0">
                <a:latin typeface="Georgia" panose="02040502050405020303" pitchFamily="18" charset="0"/>
              </a:rPr>
              <a:t>: </a:t>
            </a:r>
          </a:p>
        </p:txBody>
      </p:sp>
      <p:pic>
        <p:nvPicPr>
          <p:cNvPr id="8" name="Image 7" descr="\documentclass{article}&#10;\usepackage{amsmath}&#10;\pagestyle{empty}&#10;\begin{document}&#10;&#10;&#10;$\Omega_{B}=\{x_i\in L | \frac{H_i}{h_i}&lt;\gamma\}$&#10;&#10;&#10;\end{document}" title="IguanaTex Bitmap Display">
            <a:extLst>
              <a:ext uri="{FF2B5EF4-FFF2-40B4-BE49-F238E27FC236}">
                <a16:creationId xmlns:a16="http://schemas.microsoft.com/office/drawing/2014/main" id="{D7EABEA2-9096-4F69-EBF5-2BD7F4A201A2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586" y="1419856"/>
            <a:ext cx="2295587" cy="313109"/>
          </a:xfrm>
          <a:prstGeom prst="rect">
            <a:avLst/>
          </a:prstGeom>
        </p:spPr>
      </p:pic>
      <p:pic>
        <p:nvPicPr>
          <p:cNvPr id="10" name="Image 9" descr="Une image contenant texte, ligne, capture d’écran, Tracé&#10;&#10;Description générée automatiquement">
            <a:extLst>
              <a:ext uri="{FF2B5EF4-FFF2-40B4-BE49-F238E27FC236}">
                <a16:creationId xmlns:a16="http://schemas.microsoft.com/office/drawing/2014/main" id="{D275ACA5-426C-4666-A67A-87FD3F8A92F0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15" y="2197717"/>
            <a:ext cx="9099104" cy="427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259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44</a:t>
            </a:fld>
            <a:endParaRPr lang="fr-FR"/>
          </a:p>
        </p:txBody>
      </p:sp>
      <p:sp>
        <p:nvSpPr>
          <p:cNvPr id="31" name="Titre 1"/>
          <p:cNvSpPr txBox="1"/>
          <p:nvPr>
            <p:custDataLst>
              <p:tags r:id="rId2"/>
            </p:custDataLst>
          </p:nvPr>
        </p:nvSpPr>
        <p:spPr>
          <a:xfrm>
            <a:off x="168376" y="66136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u="sng" dirty="0">
                <a:latin typeface="Georgia" panose="02040502050405020303" pitchFamily="18" charset="0"/>
              </a:rPr>
              <a:t>Appendix</a:t>
            </a:r>
          </a:p>
        </p:txBody>
      </p:sp>
      <p:pic>
        <p:nvPicPr>
          <p:cNvPr id="5" name="Espace réservé du contenu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61" y="597833"/>
            <a:ext cx="8346889" cy="6260167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235A9C-7502-36BD-90A1-4B5180236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45</a:t>
            </a:fld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C3D458B-ABCF-DDFC-3ABA-B2DD887B6F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35" y="2997109"/>
            <a:ext cx="7197353" cy="365292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80CF4A0-6946-FD11-26B0-1070C235E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63" y="207963"/>
            <a:ext cx="7743825" cy="299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757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1 1"/>
          <p:cNvSpPr txBox="1"/>
          <p:nvPr>
            <p:custDataLst>
              <p:tags r:id="rId1"/>
            </p:custDataLst>
          </p:nvPr>
        </p:nvSpPr>
        <p:spPr>
          <a:xfrm>
            <a:off x="486968" y="630551"/>
            <a:ext cx="8596668" cy="6362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sz="2400" dirty="0">
              <a:latin typeface="Georgia" panose="02040502050405020303" pitchFamily="18" charset="0"/>
            </a:endParaRPr>
          </a:p>
        </p:txBody>
      </p:sp>
      <p:sp>
        <p:nvSpPr>
          <p:cNvPr id="36" name="Titre 1"/>
          <p:cNvSpPr txBox="1"/>
          <p:nvPr>
            <p:custDataLst>
              <p:tags r:id="rId2"/>
            </p:custDataLst>
          </p:nvPr>
        </p:nvSpPr>
        <p:spPr>
          <a:xfrm>
            <a:off x="486968" y="1125851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sz="2400" dirty="0">
              <a:latin typeface="Georgia" panose="02040502050405020303" pitchFamily="18" charset="0"/>
            </a:endParaRPr>
          </a:p>
        </p:txBody>
      </p:sp>
      <p:sp>
        <p:nvSpPr>
          <p:cNvPr id="20" name="Espace réservé du numéro de diapositive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590663" y="6041362"/>
            <a:ext cx="683339" cy="365125"/>
          </a:xfrm>
        </p:spPr>
        <p:txBody>
          <a:bodyPr/>
          <a:lstStyle/>
          <a:p>
            <a:fld id="{CAACF730-0039-4CE9-B8A9-633B0F7946BA}" type="slidenum">
              <a:rPr lang="fr-FR" smtClean="0"/>
              <a:t>46</a:t>
            </a:fld>
            <a:endParaRPr lang="fr-FR"/>
          </a:p>
        </p:txBody>
      </p:sp>
      <p:pic>
        <p:nvPicPr>
          <p:cNvPr id="5" name="Image 4" descr="\documentclass{article}&#10;\usepackage{amsmath}&#10;\pagestyle{empty}&#10;\begin{document}&#10;&#10;$F\left(x, y, y^{\prime}\right)=\int_{0}^{R} \frac{x}{1+y^{\prime 2}} d x$&#10;&#10;&#10;\end{document}" title="IguanaTex Bitmap Display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884" y="1724031"/>
            <a:ext cx="2694095" cy="385524"/>
          </a:xfrm>
          <a:prstGeom prst="rect">
            <a:avLst/>
          </a:prstGeom>
        </p:spPr>
      </p:pic>
      <p:sp>
        <p:nvSpPr>
          <p:cNvPr id="21" name="Espace réservé du contenu 2"/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244645" y="1649598"/>
            <a:ext cx="1754276" cy="62577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sz="2400" dirty="0" err="1">
                <a:latin typeface="Georgia" panose="02040502050405020303" pitchFamily="18" charset="0"/>
              </a:rPr>
              <a:t>Minimize</a:t>
            </a:r>
            <a:endParaRPr lang="fr-FR" sz="2400" dirty="0">
              <a:latin typeface="Georgia" panose="02040502050405020303" pitchFamily="18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30148" y="2320262"/>
            <a:ext cx="4419600" cy="408622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59969" y="2860973"/>
            <a:ext cx="2972363" cy="2881604"/>
          </a:xfrm>
          <a:prstGeom prst="rect">
            <a:avLst/>
          </a:prstGeom>
        </p:spPr>
      </p:pic>
      <p:sp>
        <p:nvSpPr>
          <p:cNvPr id="27" name="Espace réservé du contenu 2"/>
          <p:cNvSpPr txBox="1"/>
          <p:nvPr>
            <p:custDataLst>
              <p:tags r:id="rId8"/>
            </p:custDataLst>
          </p:nvPr>
        </p:nvSpPr>
        <p:spPr>
          <a:xfrm>
            <a:off x="1452304" y="6156899"/>
            <a:ext cx="2580610" cy="37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fr-FR" sz="1400" i="1" dirty="0" err="1">
                <a:latin typeface="Georgia" panose="02040502050405020303" pitchFamily="18" charset="0"/>
              </a:rPr>
              <a:t>Parametrisation</a:t>
            </a:r>
            <a:endParaRPr lang="fr-FR" sz="1400" i="1" dirty="0">
              <a:latin typeface="Georgia" panose="02040502050405020303" pitchFamily="18" charset="0"/>
            </a:endParaRPr>
          </a:p>
        </p:txBody>
      </p:sp>
      <p:sp>
        <p:nvSpPr>
          <p:cNvPr id="28" name="Espace réservé du contenu 2"/>
          <p:cNvSpPr txBox="1"/>
          <p:nvPr>
            <p:custDataLst>
              <p:tags r:id="rId9"/>
            </p:custDataLst>
          </p:nvPr>
        </p:nvSpPr>
        <p:spPr>
          <a:xfrm>
            <a:off x="6477027" y="6136392"/>
            <a:ext cx="2580610" cy="37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fr-FR" sz="1400" i="1" dirty="0">
                <a:latin typeface="Georgia" panose="02040502050405020303" pitchFamily="18" charset="0"/>
              </a:rPr>
              <a:t>Optimal configuration</a:t>
            </a:r>
          </a:p>
        </p:txBody>
      </p:sp>
      <p:sp>
        <p:nvSpPr>
          <p:cNvPr id="2" name="Titre 1 2">
            <a:extLst>
              <a:ext uri="{FF2B5EF4-FFF2-40B4-BE49-F238E27FC236}">
                <a16:creationId xmlns:a16="http://schemas.microsoft.com/office/drawing/2014/main" id="{21D26ABA-32D1-559E-C9D6-569F53BBEB39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68275" y="66040"/>
            <a:ext cx="8596630" cy="7893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u="sng" dirty="0">
                <a:latin typeface="Georgia" panose="02040502050405020303" pitchFamily="18" charset="0"/>
              </a:rPr>
              <a:t>II) </a:t>
            </a:r>
            <a:r>
              <a:rPr lang="fr-FR" altLang="en-US" u="sng" dirty="0">
                <a:latin typeface="Georgia" panose="02040502050405020303" pitchFamily="18" charset="0"/>
              </a:rPr>
              <a:t>Rappel du modèle OptiMorph</a:t>
            </a:r>
          </a:p>
        </p:txBody>
      </p:sp>
      <p:sp>
        <p:nvSpPr>
          <p:cNvPr id="3" name="Titre 1 1">
            <a:extLst>
              <a:ext uri="{FF2B5EF4-FFF2-40B4-BE49-F238E27FC236}">
                <a16:creationId xmlns:a16="http://schemas.microsoft.com/office/drawing/2014/main" id="{DE24C521-81A7-F6A9-F855-3CF73D09090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486968" y="630551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latin typeface="Georgia" panose="02040502050405020303" pitchFamily="18" charset="0"/>
              </a:rPr>
              <a:t>3) </a:t>
            </a:r>
            <a:r>
              <a:rPr lang="fr-FR" altLang="en-US" sz="2400" dirty="0">
                <a:latin typeface="Georgia" panose="02040502050405020303" pitchFamily="18" charset="0"/>
              </a:rPr>
              <a:t>Modèle </a:t>
            </a:r>
            <a:r>
              <a:rPr lang="fr-FR" altLang="en-US" sz="2400" dirty="0" err="1">
                <a:latin typeface="Georgia" panose="02040502050405020303" pitchFamily="18" charset="0"/>
              </a:rPr>
              <a:t>morphodynamique</a:t>
            </a:r>
            <a:r>
              <a:rPr lang="fr-FR" altLang="en-US" sz="2400" dirty="0">
                <a:latin typeface="Georgia" panose="02040502050405020303" pitchFamily="18" charset="0"/>
              </a:rPr>
              <a:t> – Justification de l’hypothèse</a:t>
            </a:r>
          </a:p>
        </p:txBody>
      </p:sp>
      <p:sp>
        <p:nvSpPr>
          <p:cNvPr id="7" name="Zone de texte 1">
            <a:extLst>
              <a:ext uri="{FF2B5EF4-FFF2-40B4-BE49-F238E27FC236}">
                <a16:creationId xmlns:a16="http://schemas.microsoft.com/office/drawing/2014/main" id="{6AB0F70F-181F-75AC-8ED1-910E82ED7391}"/>
              </a:ext>
            </a:extLst>
          </p:cNvPr>
          <p:cNvSpPr txBox="1"/>
          <p:nvPr/>
        </p:nvSpPr>
        <p:spPr>
          <a:xfrm>
            <a:off x="5311775" y="1705462"/>
            <a:ext cx="3453130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 anchor="t">
            <a:spAutoFit/>
          </a:bodyPr>
          <a:lstStyle/>
          <a:p>
            <a:pPr marL="0" indent="0" algn="just">
              <a:buNone/>
            </a:pPr>
            <a:r>
              <a:rPr lang="fr-FR" altLang="en-US" sz="1400" dirty="0">
                <a:latin typeface="Georgia" panose="02040502050405020303" pitchFamily="18" charset="0"/>
                <a:sym typeface="+mn-ea"/>
              </a:rPr>
              <a:t>Newton, </a:t>
            </a:r>
            <a:r>
              <a:rPr lang="en-US" altLang="en-US" sz="1400" dirty="0">
                <a:latin typeface="Georgia" panose="02040502050405020303" pitchFamily="18" charset="0"/>
                <a:sym typeface="+mn-ea"/>
              </a:rPr>
              <a:t>Proposition 34 of Book 2 of the Principia.</a:t>
            </a:r>
          </a:p>
        </p:txBody>
      </p:sp>
    </p:spTree>
    <p:extLst>
      <p:ext uri="{BB962C8B-B14F-4D97-AF65-F5344CB8AC3E}">
        <p14:creationId xmlns:p14="http://schemas.microsoft.com/office/powerpoint/2010/main" val="13038459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1 1"/>
          <p:cNvSpPr txBox="1"/>
          <p:nvPr>
            <p:custDataLst>
              <p:tags r:id="rId1"/>
            </p:custDataLst>
          </p:nvPr>
        </p:nvSpPr>
        <p:spPr>
          <a:xfrm>
            <a:off x="486968" y="630551"/>
            <a:ext cx="8596668" cy="6362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sz="2400" dirty="0">
              <a:latin typeface="Georgia" panose="02040502050405020303" pitchFamily="18" charset="0"/>
            </a:endParaRPr>
          </a:p>
        </p:txBody>
      </p:sp>
      <p:sp>
        <p:nvSpPr>
          <p:cNvPr id="36" name="Titre 1"/>
          <p:cNvSpPr txBox="1"/>
          <p:nvPr>
            <p:custDataLst>
              <p:tags r:id="rId2"/>
            </p:custDataLst>
          </p:nvPr>
        </p:nvSpPr>
        <p:spPr>
          <a:xfrm>
            <a:off x="486968" y="1125851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sz="2400" dirty="0">
              <a:latin typeface="Georgia" panose="02040502050405020303" pitchFamily="18" charset="0"/>
            </a:endParaRPr>
          </a:p>
        </p:txBody>
      </p:sp>
      <p:sp>
        <p:nvSpPr>
          <p:cNvPr id="20" name="Espace réservé du numéro de diapositive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590663" y="6041362"/>
            <a:ext cx="683339" cy="365125"/>
          </a:xfrm>
        </p:spPr>
        <p:txBody>
          <a:bodyPr/>
          <a:lstStyle/>
          <a:p>
            <a:fld id="{CAACF730-0039-4CE9-B8A9-633B0F7946BA}" type="slidenum">
              <a:rPr lang="fr-FR" smtClean="0"/>
              <a:t>47</a:t>
            </a:fld>
            <a:endParaRPr lang="fr-FR"/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244645" y="1649598"/>
            <a:ext cx="9558574" cy="177940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i="1" dirty="0">
                <a:latin typeface="Georgia" panose="02040502050405020303" pitchFamily="18" charset="0"/>
              </a:rPr>
              <a:t>If in a rare medium, consisting of equal particles freely disposed at equal distances from each other, a globe and a cylinder described on equal diameter move with equal velocities in the direction of the axis of the cylinder, (then) the </a:t>
            </a:r>
            <a:r>
              <a:rPr lang="en-US" b="1" i="1" dirty="0">
                <a:latin typeface="Georgia" panose="02040502050405020303" pitchFamily="18" charset="0"/>
              </a:rPr>
              <a:t>resistance</a:t>
            </a:r>
            <a:r>
              <a:rPr lang="en-US" i="1" dirty="0">
                <a:latin typeface="Georgia" panose="02040502050405020303" pitchFamily="18" charset="0"/>
              </a:rPr>
              <a:t> of the globe will be half as great as that of the cylinder .... I reckon that this proposition will be not without application in the </a:t>
            </a:r>
            <a:r>
              <a:rPr lang="en-US" b="1" i="1" dirty="0">
                <a:latin typeface="Georgia" panose="02040502050405020303" pitchFamily="18" charset="0"/>
              </a:rPr>
              <a:t>building ships</a:t>
            </a:r>
            <a:r>
              <a:rPr lang="en-US" i="1" dirty="0">
                <a:latin typeface="Georgia" panose="02040502050405020303" pitchFamily="18" charset="0"/>
              </a:rPr>
              <a:t>.</a:t>
            </a:r>
            <a:endParaRPr lang="fr-FR" i="1" dirty="0">
              <a:latin typeface="Georgia" panose="02040502050405020303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4645" y="2919952"/>
            <a:ext cx="5316977" cy="298279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95510" y="2874305"/>
            <a:ext cx="5109283" cy="2945107"/>
          </a:xfrm>
          <a:prstGeom prst="rect">
            <a:avLst/>
          </a:prstGeom>
        </p:spPr>
      </p:pic>
      <p:sp>
        <p:nvSpPr>
          <p:cNvPr id="15" name="ZoneTexte 14"/>
          <p:cNvSpPr txBox="1"/>
          <p:nvPr>
            <p:custDataLst>
              <p:tags r:id="rId7"/>
            </p:custDataLst>
          </p:nvPr>
        </p:nvSpPr>
        <p:spPr>
          <a:xfrm>
            <a:off x="1010093" y="5819412"/>
            <a:ext cx="8793126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2800" dirty="0" err="1">
                <a:latin typeface="Georgia" panose="02040502050405020303" pitchFamily="18" charset="0"/>
              </a:rPr>
              <a:t>Minimizing</a:t>
            </a:r>
            <a:r>
              <a:rPr lang="fr-FR" sz="2800" dirty="0">
                <a:latin typeface="Georgia" panose="02040502050405020303" pitchFamily="18" charset="0"/>
              </a:rPr>
              <a:t> </a:t>
            </a:r>
            <a:r>
              <a:rPr lang="fr-FR" sz="2800" dirty="0" err="1">
                <a:latin typeface="Georgia" panose="02040502050405020303" pitchFamily="18" charset="0"/>
              </a:rPr>
              <a:t>resistance</a:t>
            </a:r>
            <a:r>
              <a:rPr lang="fr-FR" sz="2800" dirty="0">
                <a:latin typeface="Georgia" panose="02040502050405020303" pitchFamily="18" charset="0"/>
              </a:rPr>
              <a:t> on the boat (</a:t>
            </a:r>
            <a:r>
              <a:rPr lang="fr-FR" sz="2800" dirty="0" err="1">
                <a:latin typeface="Georgia" panose="02040502050405020303" pitchFamily="18" charset="0"/>
              </a:rPr>
              <a:t>wave</a:t>
            </a:r>
            <a:r>
              <a:rPr lang="fr-FR" sz="2800" dirty="0">
                <a:latin typeface="Georgia" panose="02040502050405020303" pitchFamily="18" charset="0"/>
              </a:rPr>
              <a:t>, friction)</a:t>
            </a:r>
          </a:p>
          <a:p>
            <a:r>
              <a:rPr lang="fr-FR" sz="2800" dirty="0">
                <a:latin typeface="Georgia" panose="02040502050405020303" pitchFamily="18" charset="0"/>
                <a:sym typeface="Wingdings" panose="05000000000000000000" pitchFamily="2" charset="2"/>
              </a:rPr>
              <a:t> </a:t>
            </a:r>
            <a:r>
              <a:rPr lang="fr-FR" sz="2800" dirty="0" err="1">
                <a:latin typeface="Georgia" panose="02040502050405020303" pitchFamily="18" charset="0"/>
              </a:rPr>
              <a:t>minimizing</a:t>
            </a:r>
            <a:r>
              <a:rPr lang="fr-FR" sz="2800" dirty="0">
                <a:latin typeface="Georgia" panose="02040502050405020303" pitchFamily="18" charset="0"/>
              </a:rPr>
              <a:t> the </a:t>
            </a:r>
            <a:r>
              <a:rPr lang="fr-FR" sz="2800" dirty="0" err="1">
                <a:latin typeface="Georgia" panose="02040502050405020303" pitchFamily="18" charset="0"/>
              </a:rPr>
              <a:t>resistance</a:t>
            </a:r>
            <a:r>
              <a:rPr lang="fr-FR" sz="2800" dirty="0">
                <a:latin typeface="Georgia" panose="02040502050405020303" pitchFamily="18" charset="0"/>
              </a:rPr>
              <a:t> of </a:t>
            </a:r>
            <a:r>
              <a:rPr lang="fr-FR" sz="2800" dirty="0" err="1">
                <a:latin typeface="Georgia" panose="02040502050405020303" pitchFamily="18" charset="0"/>
              </a:rPr>
              <a:t>seabed</a:t>
            </a:r>
            <a:endParaRPr lang="fr-FR" sz="2800" dirty="0">
              <a:latin typeface="Georgia" panose="02040502050405020303" pitchFamily="18" charset="0"/>
            </a:endParaRPr>
          </a:p>
        </p:txBody>
      </p:sp>
      <p:sp>
        <p:nvSpPr>
          <p:cNvPr id="10" name="Flèche : double flèche horizontale 9"/>
          <p:cNvSpPr/>
          <p:nvPr>
            <p:custDataLst>
              <p:tags r:id="rId8"/>
            </p:custDataLst>
          </p:nvPr>
        </p:nvSpPr>
        <p:spPr>
          <a:xfrm>
            <a:off x="4866169" y="4013243"/>
            <a:ext cx="1424763" cy="531391"/>
          </a:xfrm>
          <a:prstGeom prst="left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 2">
            <a:extLst>
              <a:ext uri="{FF2B5EF4-FFF2-40B4-BE49-F238E27FC236}">
                <a16:creationId xmlns:a16="http://schemas.microsoft.com/office/drawing/2014/main" id="{0B6AD325-C8BF-699E-4130-B51FF2228AF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68275" y="66040"/>
            <a:ext cx="8596630" cy="7893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u="sng" dirty="0">
                <a:latin typeface="Georgia" panose="02040502050405020303" pitchFamily="18" charset="0"/>
              </a:rPr>
              <a:t>II) </a:t>
            </a:r>
            <a:r>
              <a:rPr lang="fr-FR" altLang="en-US" u="sng" dirty="0">
                <a:latin typeface="Georgia" panose="02040502050405020303" pitchFamily="18" charset="0"/>
              </a:rPr>
              <a:t>Présentation du modèle OptiMorph</a:t>
            </a:r>
          </a:p>
        </p:txBody>
      </p:sp>
      <p:sp>
        <p:nvSpPr>
          <p:cNvPr id="3" name="Titre 1 1">
            <a:extLst>
              <a:ext uri="{FF2B5EF4-FFF2-40B4-BE49-F238E27FC236}">
                <a16:creationId xmlns:a16="http://schemas.microsoft.com/office/drawing/2014/main" id="{E67E2BE5-E788-25B3-6B45-9C14A8D6D9BF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86968" y="630551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latin typeface="Georgia" panose="02040502050405020303" pitchFamily="18" charset="0"/>
              </a:rPr>
              <a:t>3) </a:t>
            </a:r>
            <a:r>
              <a:rPr lang="fr-FR" altLang="en-US" sz="2400" dirty="0">
                <a:latin typeface="Georgia" panose="02040502050405020303" pitchFamily="18" charset="0"/>
              </a:rPr>
              <a:t>Modèle </a:t>
            </a:r>
            <a:r>
              <a:rPr lang="fr-FR" altLang="en-US" sz="2400" dirty="0" err="1">
                <a:latin typeface="Georgia" panose="02040502050405020303" pitchFamily="18" charset="0"/>
              </a:rPr>
              <a:t>morphodynamique</a:t>
            </a:r>
            <a:r>
              <a:rPr lang="fr-FR" altLang="en-US" sz="2400" dirty="0">
                <a:latin typeface="Georgia" panose="02040502050405020303" pitchFamily="18" charset="0"/>
              </a:rPr>
              <a:t> – Justification de l’hypothèse</a:t>
            </a:r>
          </a:p>
        </p:txBody>
      </p:sp>
    </p:spTree>
    <p:extLst>
      <p:ext uri="{BB962C8B-B14F-4D97-AF65-F5344CB8AC3E}">
        <p14:creationId xmlns:p14="http://schemas.microsoft.com/office/powerpoint/2010/main" val="952052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1 1"/>
          <p:cNvSpPr txBox="1"/>
          <p:nvPr>
            <p:custDataLst>
              <p:tags r:id="rId1"/>
            </p:custDataLst>
          </p:nvPr>
        </p:nvSpPr>
        <p:spPr>
          <a:xfrm>
            <a:off x="486968" y="630551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latin typeface="Georgia" panose="02040502050405020303" pitchFamily="18" charset="0"/>
              </a:rPr>
              <a:t>1) </a:t>
            </a:r>
            <a:r>
              <a:rPr lang="fr-FR" altLang="en-US" sz="2400" dirty="0">
                <a:latin typeface="Georgia" panose="02040502050405020303" pitchFamily="18" charset="0"/>
              </a:rPr>
              <a:t>Forçages - paramètres</a:t>
            </a:r>
          </a:p>
        </p:txBody>
      </p:sp>
      <p:sp>
        <p:nvSpPr>
          <p:cNvPr id="31" name="Titre 1 2"/>
          <p:cNvSpPr txBox="1"/>
          <p:nvPr>
            <p:custDataLst>
              <p:tags r:id="rId2"/>
            </p:custDataLst>
          </p:nvPr>
        </p:nvSpPr>
        <p:spPr>
          <a:xfrm>
            <a:off x="168275" y="66040"/>
            <a:ext cx="8596630" cy="7893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u="sng" dirty="0">
                <a:latin typeface="Georgia" panose="02040502050405020303" pitchFamily="18" charset="0"/>
              </a:rPr>
              <a:t>II) </a:t>
            </a:r>
            <a:r>
              <a:rPr lang="fr-FR" altLang="en-US" u="sng" dirty="0">
                <a:latin typeface="Georgia" panose="02040502050405020303" pitchFamily="18" charset="0"/>
              </a:rPr>
              <a:t>Modèle OptiMorph</a:t>
            </a:r>
          </a:p>
        </p:txBody>
      </p:sp>
      <p:sp>
        <p:nvSpPr>
          <p:cNvPr id="40" name="Espace réservé du contenu 2 2"/>
          <p:cNvSpPr txBox="1"/>
          <p:nvPr>
            <p:custDataLst>
              <p:tags r:id="rId3"/>
            </p:custDataLst>
          </p:nvPr>
        </p:nvSpPr>
        <p:spPr>
          <a:xfrm>
            <a:off x="783702" y="3185687"/>
            <a:ext cx="3488734" cy="758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000" dirty="0">
              <a:latin typeface="Georgia" panose="02040502050405020303" pitchFamily="18" charset="0"/>
            </a:endParaRPr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5</a:t>
            </a:fld>
            <a:endParaRPr lang="fr-FR"/>
          </a:p>
        </p:txBody>
      </p:sp>
      <p:graphicFrame>
        <p:nvGraphicFramePr>
          <p:cNvPr id="45" name="Tableau 44"/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918101131"/>
              </p:ext>
            </p:extLst>
          </p:nvPr>
        </p:nvGraphicFramePr>
        <p:xfrm>
          <a:off x="559734" y="4767994"/>
          <a:ext cx="8596629" cy="91694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8655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22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487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1800" b="1" u="none" strike="noStrike" dirty="0" err="1">
                          <a:effectLst/>
                        </a:rPr>
                        <a:t>Morphodynamique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Ψ</a:t>
                      </a:r>
                      <a:r>
                        <a:rPr lang="fr-FR" sz="1050" b="0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l-GR" sz="1800" b="0" i="1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Bathymétrie initiale </a:t>
                      </a:r>
                      <a:endParaRPr lang="fr-FR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6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1" u="none" strike="noStrike" dirty="0">
                          <a:solidFill>
                            <a:srgbClr val="1B1BFF"/>
                          </a:solidFill>
                          <a:effectLst/>
                        </a:rPr>
                        <a:t>Υ</a:t>
                      </a:r>
                      <a:endParaRPr lang="el-GR" sz="1800" b="1" i="0" u="none" strike="noStrike" dirty="0">
                        <a:solidFill>
                          <a:srgbClr val="1B1BFF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u="none" strike="noStrike" dirty="0">
                          <a:solidFill>
                            <a:srgbClr val="1B1BFF"/>
                          </a:solidFill>
                          <a:effectLst/>
                        </a:rPr>
                        <a:t>Mobilité sédimentaire [m.s.kg−1]</a:t>
                      </a:r>
                      <a:endParaRPr lang="fr-FR" sz="1800" b="1" i="0" u="none" strike="noStrike" dirty="0">
                        <a:solidFill>
                          <a:srgbClr val="1B1B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u="none" strike="noStrike" dirty="0">
                          <a:effectLst/>
                        </a:rPr>
                        <a:t>β</a:t>
                      </a:r>
                      <a:endParaRPr lang="el-GR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Pente maximale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6" name="Tableau 45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559735" y="2895432"/>
          <a:ext cx="8596629" cy="84201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8655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22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48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 rowSpan="3">
                  <a:txBody>
                    <a:bodyPr/>
                    <a:lstStyle/>
                    <a:p>
                      <a:pPr algn="l" fontAlgn="ctr"/>
                      <a:r>
                        <a:rPr lang="fr-FR" sz="1800" b="1" u="none" strike="noStrike" dirty="0">
                          <a:effectLst/>
                        </a:rPr>
                        <a:t>        Domaine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100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L</a:t>
                      </a:r>
                      <a:endParaRPr lang="fr-FR" sz="1800" b="0" i="1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Taille du domaine [m]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h</a:t>
                      </a:r>
                      <a:r>
                        <a:rPr lang="fr-FR" sz="1600" baseline="-25000" dirty="0">
                          <a:effectLst/>
                          <a:sym typeface="+mn-ea"/>
                        </a:rPr>
                        <a:t>0</a:t>
                      </a:r>
                      <a:endParaRPr lang="fr-FR" sz="1600" b="0" i="1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Profondeur d’eau au large [m]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u="none" strike="noStrike" dirty="0">
                          <a:effectLst/>
                        </a:rPr>
                        <a:t>α</a:t>
                      </a:r>
                      <a:endParaRPr lang="el-GR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Pente pour une </a:t>
                      </a:r>
                      <a:r>
                        <a:rPr lang="fr-FR" sz="1800" u="none" strike="noStrike" dirty="0" err="1">
                          <a:effectLst/>
                        </a:rPr>
                        <a:t>bathy</a:t>
                      </a:r>
                      <a:r>
                        <a:rPr lang="fr-FR" sz="1800" u="none" strike="noStrike" dirty="0">
                          <a:effectLst/>
                        </a:rPr>
                        <a:t> linéaire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8" name="Tableau 47"/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559736" y="1972011"/>
          <a:ext cx="8596629" cy="84201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8655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3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275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1800" b="1" u="none" strike="noStrike" dirty="0">
                          <a:effectLst/>
                        </a:rPr>
                        <a:t>Paramètres numériques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>
                          <a:effectLst/>
                        </a:rPr>
                        <a:t>∆x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Pas spatial [m]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∆t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Pas de temps [s]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T</a:t>
                      </a:r>
                      <a:r>
                        <a:rPr lang="fr-FR" sz="1800" u="none" strike="noStrike" baseline="-25000" dirty="0">
                          <a:effectLst/>
                        </a:rPr>
                        <a:t>f</a:t>
                      </a:r>
                      <a:endParaRPr lang="fr-FR" sz="1800" b="0" i="1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Temps de simulation [s]</a:t>
                      </a:r>
                      <a:r>
                        <a:rPr lang="fr-FR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5" name="Tableau 54"/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559733" y="1495104"/>
          <a:ext cx="8596629" cy="37211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8655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35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275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u="none" strike="noStrike" dirty="0">
                          <a:effectLst/>
                        </a:rPr>
                        <a:t>Physique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u="none" strike="noStrike" dirty="0">
                          <a:effectLst/>
                        </a:rPr>
                        <a:t>Paramètres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u="none" strike="noStrike" dirty="0">
                          <a:effectLst/>
                        </a:rPr>
                        <a:t>Définition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8" name="Rectangle 57"/>
          <p:cNvSpPr/>
          <p:nvPr>
            <p:custDataLst>
              <p:tags r:id="rId9"/>
            </p:custDataLst>
          </p:nvPr>
        </p:nvSpPr>
        <p:spPr>
          <a:xfrm>
            <a:off x="551200" y="1495104"/>
            <a:ext cx="8596629" cy="41898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" name="Tableau 43"/>
          <p:cNvGraphicFramePr>
            <a:graphicFrameLocks noGrp="1"/>
          </p:cNvGraphicFramePr>
          <p:nvPr>
            <p:ph idx="1"/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487306252"/>
              </p:ext>
            </p:extLst>
          </p:nvPr>
        </p:nvGraphicFramePr>
        <p:xfrm>
          <a:off x="545254" y="3826829"/>
          <a:ext cx="8596630" cy="84201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865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4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60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1800" b="1" u="none" strike="noStrike" dirty="0">
                          <a:effectLst/>
                        </a:rPr>
                        <a:t>Hydrodynamique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H</a:t>
                      </a:r>
                      <a:r>
                        <a:rPr lang="fr-FR" sz="1800" b="1" baseline="-25000" dirty="0">
                          <a:solidFill>
                            <a:srgbClr val="7030A0"/>
                          </a:solidFill>
                          <a:effectLst/>
                          <a:sym typeface="+mn-ea"/>
                        </a:rPr>
                        <a:t>0</a:t>
                      </a:r>
                      <a:r>
                        <a:rPr lang="fr-FR" sz="18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(t)</a:t>
                      </a:r>
                      <a:endParaRPr lang="fr-FR" sz="1800" b="1" i="1" u="none" strike="noStrike" dirty="0">
                        <a:solidFill>
                          <a:srgbClr val="7030A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Hauteur d’eau au large [m]</a:t>
                      </a:r>
                      <a:endParaRPr lang="fr-FR" sz="1800" b="1" i="0" u="none" strike="noStrike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>
                          <a:effectLst/>
                        </a:rPr>
                        <a:t>Hmax</a:t>
                      </a:r>
                      <a:endParaRPr lang="fr-FR" sz="1800" b="0" i="1" u="none" strike="noStrike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Hauteur d’eau maximale au large [m]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T</a:t>
                      </a:r>
                      <a:r>
                        <a:rPr lang="fr-FR" sz="1800" u="none" strike="noStrike" baseline="-25000" dirty="0">
                          <a:effectLst/>
                        </a:rPr>
                        <a:t>0</a:t>
                      </a:r>
                      <a:endParaRPr lang="fr-FR" sz="1800" b="0" i="1" u="none" strike="noStrike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Période de vague [s]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55018457-87FE-DE2E-EF79-AD7EF3D70ADB}"/>
              </a:ext>
            </a:extLst>
          </p:cNvPr>
          <p:cNvSpPr/>
          <p:nvPr/>
        </p:nvSpPr>
        <p:spPr>
          <a:xfrm>
            <a:off x="3099991" y="5952441"/>
            <a:ext cx="3862871" cy="365125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fr-FR" sz="1400" i="1" dirty="0">
                <a:solidFill>
                  <a:schemeClr val="tx2"/>
                </a:solidFill>
                <a:latin typeface="Georgia" panose="02040502050405020303" pitchFamily="18" charset="0"/>
                <a:sym typeface="+mn-ea"/>
              </a:rPr>
              <a:t>Tab 1. Différents paramètres de forçage.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1 1"/>
          <p:cNvSpPr txBox="1"/>
          <p:nvPr>
            <p:custDataLst>
              <p:tags r:id="rId1"/>
            </p:custDataLst>
          </p:nvPr>
        </p:nvSpPr>
        <p:spPr>
          <a:xfrm>
            <a:off x="486968" y="630551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latin typeface="Georgia" panose="02040502050405020303" pitchFamily="18" charset="0"/>
              </a:rPr>
              <a:t>2) </a:t>
            </a:r>
            <a:r>
              <a:rPr lang="fr-FR" altLang="en-US" sz="2400" dirty="0">
                <a:latin typeface="Georgia" panose="02040502050405020303" pitchFamily="18" charset="0"/>
              </a:rPr>
              <a:t>Modèles hydrodynamiques</a:t>
            </a:r>
          </a:p>
        </p:txBody>
      </p:sp>
      <p:sp>
        <p:nvSpPr>
          <p:cNvPr id="31" name="Titre 1 2"/>
          <p:cNvSpPr txBox="1"/>
          <p:nvPr>
            <p:custDataLst>
              <p:tags r:id="rId2"/>
            </p:custDataLst>
          </p:nvPr>
        </p:nvSpPr>
        <p:spPr>
          <a:xfrm>
            <a:off x="168275" y="66040"/>
            <a:ext cx="8596630" cy="7893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u="sng" dirty="0">
                <a:latin typeface="Georgia" panose="02040502050405020303" pitchFamily="18" charset="0"/>
              </a:rPr>
              <a:t>II) </a:t>
            </a:r>
            <a:r>
              <a:rPr lang="fr-FR" altLang="en-US" u="sng" dirty="0">
                <a:latin typeface="Georgia" panose="02040502050405020303" pitchFamily="18" charset="0"/>
              </a:rPr>
              <a:t>Modèle OptiMorph</a:t>
            </a:r>
          </a:p>
        </p:txBody>
      </p:sp>
      <p:pic>
        <p:nvPicPr>
          <p:cNvPr id="1026" name="Picture 2" descr="Home - XBeach - oss.deltares.nl">
            <a:extLst>
              <a:ext uri="{FF2B5EF4-FFF2-40B4-BE49-F238E27FC236}">
                <a16:creationId xmlns:a16="http://schemas.microsoft.com/office/drawing/2014/main" id="{725B6554-A956-382A-A562-174972A09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2683506"/>
            <a:ext cx="3990283" cy="399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1AB2906-4B96-A194-0386-85A713A1C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68" y="1130357"/>
            <a:ext cx="58483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44F693FF-FAE3-F6ED-D425-F54D854AEA7F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338234" y="1162572"/>
            <a:ext cx="4178395" cy="820994"/>
          </a:xfrm>
        </p:spPr>
        <p:txBody>
          <a:bodyPr>
            <a:normAutofit/>
          </a:bodyPr>
          <a:lstStyle/>
          <a:p>
            <a:pPr algn="just"/>
            <a:r>
              <a:rPr lang="en-US" sz="2800" dirty="0">
                <a:latin typeface="Georgia" panose="02040502050405020303" pitchFamily="18" charset="0"/>
              </a:rPr>
              <a:t>Shallow Water model</a:t>
            </a:r>
          </a:p>
        </p:txBody>
      </p:sp>
      <p:sp>
        <p:nvSpPr>
          <p:cNvPr id="2" name="Espace réservé du contenu 2 4">
            <a:extLst>
              <a:ext uri="{FF2B5EF4-FFF2-40B4-BE49-F238E27FC236}">
                <a16:creationId xmlns:a16="http://schemas.microsoft.com/office/drawing/2014/main" id="{B3B85234-44A4-9122-ECDC-52AC3C75F02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327511" y="1162572"/>
            <a:ext cx="3875212" cy="607506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000" dirty="0">
              <a:latin typeface="Georgia" panose="02040502050405020303" pitchFamily="18" charset="0"/>
            </a:endParaRPr>
          </a:p>
        </p:txBody>
      </p:sp>
      <p:pic>
        <p:nvPicPr>
          <p:cNvPr id="10" name="Image 9" descr="Une image contenant Graphique, Police, logo, symbole&#10;&#10;Description générée automatiquement">
            <a:extLst>
              <a:ext uri="{FF2B5EF4-FFF2-40B4-BE49-F238E27FC236}">
                <a16:creationId xmlns:a16="http://schemas.microsoft.com/office/drawing/2014/main" id="{2FDF69BF-B65C-177F-AE3A-810620FEAA9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41" y="2891993"/>
            <a:ext cx="3990282" cy="3664894"/>
          </a:xfrm>
          <a:prstGeom prst="rect">
            <a:avLst/>
          </a:prstGeom>
        </p:spPr>
      </p:pic>
      <p:sp>
        <p:nvSpPr>
          <p:cNvPr id="11" name="Zone de texte 12">
            <a:extLst>
              <a:ext uri="{FF2B5EF4-FFF2-40B4-BE49-F238E27FC236}">
                <a16:creationId xmlns:a16="http://schemas.microsoft.com/office/drawing/2014/main" id="{54D468E8-61CD-22B3-CEF0-B82AD460220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726246" y="6505486"/>
            <a:ext cx="2962671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algn="just">
              <a:buNone/>
            </a:pPr>
            <a:r>
              <a:rPr lang="fr-FR" sz="1600" i="1" dirty="0">
                <a:latin typeface="Georgia" panose="02040502050405020303" pitchFamily="18" charset="0"/>
                <a:sym typeface="+mn-ea"/>
              </a:rPr>
              <a:t>Généré par DALL-E2 (</a:t>
            </a:r>
            <a:r>
              <a:rPr lang="fr-FR" sz="1600" i="1" dirty="0" err="1">
                <a:latin typeface="Georgia" panose="02040502050405020303" pitchFamily="18" charset="0"/>
                <a:sym typeface="+mn-ea"/>
              </a:rPr>
              <a:t>openai</a:t>
            </a:r>
            <a:r>
              <a:rPr lang="fr-FR" sz="1600" i="1" dirty="0">
                <a:latin typeface="Georgia" panose="02040502050405020303" pitchFamily="18" charset="0"/>
                <a:sym typeface="+mn-ea"/>
              </a:rPr>
              <a:t>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7</a:t>
            </a:fld>
            <a:endParaRPr lang="fr-FR"/>
          </a:p>
        </p:txBody>
      </p:sp>
      <p:sp>
        <p:nvSpPr>
          <p:cNvPr id="31" name="Titre 1 2"/>
          <p:cNvSpPr txBox="1"/>
          <p:nvPr>
            <p:custDataLst>
              <p:tags r:id="rId2"/>
            </p:custDataLst>
          </p:nvPr>
        </p:nvSpPr>
        <p:spPr>
          <a:xfrm>
            <a:off x="168376" y="66136"/>
            <a:ext cx="9105626" cy="16433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u="sng" dirty="0">
                <a:latin typeface="Georgia" panose="02040502050405020303" pitchFamily="18" charset="0"/>
              </a:rPr>
              <a:t>II) </a:t>
            </a:r>
            <a:r>
              <a:rPr lang="fr-FR" altLang="en-US" u="sng" dirty="0">
                <a:latin typeface="Georgia" panose="02040502050405020303" pitchFamily="18" charset="0"/>
              </a:rPr>
              <a:t>Modèle OptiMorph</a:t>
            </a:r>
          </a:p>
        </p:txBody>
      </p:sp>
      <p:sp>
        <p:nvSpPr>
          <p:cNvPr id="3" name="Titre 1 1">
            <a:extLst>
              <a:ext uri="{FF2B5EF4-FFF2-40B4-BE49-F238E27FC236}">
                <a16:creationId xmlns:a16="http://schemas.microsoft.com/office/drawing/2014/main" id="{5F375CBC-F2BB-041B-1A5C-EE6625C5B4A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86968" y="630551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latin typeface="Georgia" panose="02040502050405020303" pitchFamily="18" charset="0"/>
              </a:rPr>
              <a:t>2) Extended </a:t>
            </a:r>
            <a:r>
              <a:rPr lang="fr-FR" sz="2400" dirty="0" err="1">
                <a:latin typeface="Georgia" panose="02040502050405020303" pitchFamily="18" charset="0"/>
              </a:rPr>
              <a:t>Shoaling</a:t>
            </a:r>
            <a:r>
              <a:rPr lang="fr-FR" sz="2400" dirty="0">
                <a:latin typeface="Georgia" panose="02040502050405020303" pitchFamily="18" charset="0"/>
              </a:rPr>
              <a:t> (</a:t>
            </a:r>
            <a:r>
              <a:rPr lang="fr-FR" sz="2400" dirty="0" err="1">
                <a:latin typeface="Georgia" panose="02040502050405020303" pitchFamily="18" charset="0"/>
              </a:rPr>
              <a:t>ShoalExpress</a:t>
            </a:r>
            <a:r>
              <a:rPr lang="fr-FR" sz="2400" dirty="0">
                <a:latin typeface="Georgia" panose="02040502050405020303" pitchFamily="18" charset="0"/>
              </a:rPr>
              <a:t>)</a:t>
            </a:r>
            <a:endParaRPr lang="fr-FR" altLang="en-US" sz="2400" dirty="0">
              <a:latin typeface="Georgia" panose="02040502050405020303" pitchFamily="18" charset="0"/>
            </a:endParaRPr>
          </a:p>
        </p:txBody>
      </p:sp>
      <p:pic>
        <p:nvPicPr>
          <p:cNvPr id="9" name="Image 8" descr="\documentclass{article}&#10;\usepackage{mathtools,amsfonts,cases}&#10;\pagestyle{empty}&#10;\begin{document}&#10;&#10;&#10;\begin{subnumcases}{H(x, t)=}&#10;H_0(x, t) K_{\mathrm{S}}(x, t) &amp;\text { for } $x \in \Omega_{\mathrm{S}}$  \label{eq:1:shoal:amelio}\nonumber\\&#10;\mathcal{F}\left(\gamma h(x, t)\right) &amp;\text { for } $x \in \Omega_{\mathrm{B}}\nonumber$ \label{eq:2:shoal:amelio}&#10;\end{subnumcases}&#10;&#10;\end{document}" title="IguanaTex Bitmap Display">
            <a:extLst>
              <a:ext uri="{FF2B5EF4-FFF2-40B4-BE49-F238E27FC236}">
                <a16:creationId xmlns:a16="http://schemas.microsoft.com/office/drawing/2014/main" id="{EC3532E8-F55F-8A57-CCEC-9CB8F1A9DAE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688" y="1189337"/>
            <a:ext cx="5016716" cy="773995"/>
          </a:xfrm>
          <a:prstGeom prst="rect">
            <a:avLst/>
          </a:prstGeom>
        </p:spPr>
      </p:pic>
      <p:pic>
        <p:nvPicPr>
          <p:cNvPr id="49" name="Image 48" descr="\documentclass{article}&#10;\usepackage{amsmath,xcolor}&#10;&#10;\pagestyle{empty}&#10;\begin{document}&#10;&#10;&#10;$$&#10;\mathcal{F}\left(\gamma h(x, t)\right) = H(x_{start}) + \left[H(x_{stop})-H(x_{start})\right] \cdot {\color{blue}f(\frac{x-x_{start}}{x_{stop}-x_{start}})} \cdot {\color{purple}g(\frac{h_{max}-h}{h_{max}-h_{min}})}&#10;$$&#10;&#10;\end{document}" title="IguanaTex Bitmap Display">
            <a:extLst>
              <a:ext uri="{FF2B5EF4-FFF2-40B4-BE49-F238E27FC236}">
                <a16:creationId xmlns:a16="http://schemas.microsoft.com/office/drawing/2014/main" id="{A4E8FBA0-07C6-478E-2D68-6C7BE8D6A75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88" y="2626811"/>
            <a:ext cx="9656145" cy="630784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A3143A8F-A695-1BA9-F3AE-9DA939037AF9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372" y="3170135"/>
            <a:ext cx="4072521" cy="4037534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EDFF1482-2D0F-38B9-00B7-941CF23B33B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15040" y="3757554"/>
            <a:ext cx="2758394" cy="2738550"/>
          </a:xfrm>
          <a:prstGeom prst="rect">
            <a:avLst/>
          </a:prstGeom>
        </p:spPr>
      </p:pic>
      <p:pic>
        <p:nvPicPr>
          <p:cNvPr id="10" name="Image 9" descr="\documentclass{article}&#10;\usepackage{amsmath,xcolor}&#10;&#10;\pagestyle{empty}&#10;\begin{document}&#10;&#10;&#10;$$&#10;{\color{purple}g:[0,1]\rightarrow[0,1]}&#10;$$&#10;&#10;\end{document}}" title="IguanaTex Bitmap Display">
            <a:extLst>
              <a:ext uri="{FF2B5EF4-FFF2-40B4-BE49-F238E27FC236}">
                <a16:creationId xmlns:a16="http://schemas.microsoft.com/office/drawing/2014/main" id="{0F885D58-1811-5F75-AF3A-189367881C6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885" y="4735118"/>
            <a:ext cx="1625751" cy="241302"/>
          </a:xfrm>
          <a:prstGeom prst="rect">
            <a:avLst/>
          </a:prstGeom>
        </p:spPr>
      </p:pic>
      <p:pic>
        <p:nvPicPr>
          <p:cNvPr id="12" name="Image 11" descr="\documentclass{article}&#10;\usepackage{amsmath,xcolor}&#10;&#10;\pagestyle{empty}&#10;\begin{document}&#10;&#10;&#10;$$&#10;{\color{blue}f:[0,1]\rightarrow[0,1]}&#10;$$&#10;&#10;\end{document}}" title="IguanaTex Bitmap Display">
            <a:extLst>
              <a:ext uri="{FF2B5EF4-FFF2-40B4-BE49-F238E27FC236}">
                <a16:creationId xmlns:a16="http://schemas.microsoft.com/office/drawing/2014/main" id="{7AE4BF14-D007-3DA2-E8A6-1B85B4C23BC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553" y="5087457"/>
            <a:ext cx="1656506" cy="2441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DC88369-D3F0-FCCE-4887-97F01A857720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087542" y="1152355"/>
            <a:ext cx="5230958" cy="84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dk1"/>
                </a:solidFill>
              </a14:hiddenFill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altLang="en-US"/>
          </a:p>
        </p:txBody>
      </p:sp>
      <p:sp>
        <p:nvSpPr>
          <p:cNvPr id="11" name="Espace réservé du contenu 2 5">
            <a:extLst>
              <a:ext uri="{FF2B5EF4-FFF2-40B4-BE49-F238E27FC236}">
                <a16:creationId xmlns:a16="http://schemas.microsoft.com/office/drawing/2014/main" id="{186CB55A-D7E6-F492-0D75-8E26EE94B4EE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86968" y="1350926"/>
            <a:ext cx="2500624" cy="341498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>
                <a:latin typeface="Georgia" panose="02040502050405020303" pitchFamily="18" charset="0"/>
              </a:rPr>
              <a:t>Modèle </a:t>
            </a:r>
            <a:r>
              <a:rPr lang="fr-FR" sz="2000" dirty="0" err="1">
                <a:latin typeface="Georgia" panose="02040502050405020303" pitchFamily="18" charset="0"/>
              </a:rPr>
              <a:t>ShoalExpress</a:t>
            </a:r>
            <a:r>
              <a:rPr lang="fr-FR" sz="2000" dirty="0">
                <a:latin typeface="Georgia" panose="02040502050405020303" pitchFamily="18" charset="0"/>
              </a:rPr>
              <a:t> :</a:t>
            </a:r>
          </a:p>
        </p:txBody>
      </p:sp>
      <p:pic>
        <p:nvPicPr>
          <p:cNvPr id="6" name="Image 5" descr="Une image contenant Graphique, Police, logo, symbole&#10;&#10;Description générée automatiquement">
            <a:extLst>
              <a:ext uri="{FF2B5EF4-FFF2-40B4-BE49-F238E27FC236}">
                <a16:creationId xmlns:a16="http://schemas.microsoft.com/office/drawing/2014/main" id="{C197948F-EC3F-9680-39D2-473B08D28D1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450" y="963078"/>
            <a:ext cx="1134879" cy="1042335"/>
          </a:xfrm>
          <a:prstGeom prst="rect">
            <a:avLst/>
          </a:prstGeom>
        </p:spPr>
      </p:pic>
      <p:sp>
        <p:nvSpPr>
          <p:cNvPr id="7" name="Titre 1 1">
            <a:extLst>
              <a:ext uri="{FF2B5EF4-FFF2-40B4-BE49-F238E27FC236}">
                <a16:creationId xmlns:a16="http://schemas.microsoft.com/office/drawing/2014/main" id="{159F8F36-022F-FCD0-5E3F-0867DF2D4042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443775" y="2339355"/>
            <a:ext cx="3066082" cy="34611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1600" dirty="0">
                <a:latin typeface="Georgia" panose="02040502050405020303" pitchFamily="18" charset="0"/>
              </a:rPr>
              <a:t>Paramétrisation du déferlement:</a:t>
            </a:r>
            <a:endParaRPr lang="fr-FR" altLang="en-US" sz="16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13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8</a:t>
            </a:fld>
            <a:endParaRPr lang="fr-FR"/>
          </a:p>
        </p:txBody>
      </p:sp>
      <p:sp>
        <p:nvSpPr>
          <p:cNvPr id="31" name="Titre 1 2"/>
          <p:cNvSpPr txBox="1"/>
          <p:nvPr>
            <p:custDataLst>
              <p:tags r:id="rId2"/>
            </p:custDataLst>
          </p:nvPr>
        </p:nvSpPr>
        <p:spPr>
          <a:xfrm>
            <a:off x="168376" y="66136"/>
            <a:ext cx="9105626" cy="16433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u="sng" dirty="0">
                <a:latin typeface="Georgia" panose="02040502050405020303" pitchFamily="18" charset="0"/>
              </a:rPr>
              <a:t>II) </a:t>
            </a:r>
            <a:r>
              <a:rPr lang="fr-FR" altLang="en-US" u="sng" dirty="0">
                <a:latin typeface="Georgia" panose="02040502050405020303" pitchFamily="18" charset="0"/>
              </a:rPr>
              <a:t>Modèle OptiMorph</a:t>
            </a:r>
          </a:p>
        </p:txBody>
      </p:sp>
      <p:sp>
        <p:nvSpPr>
          <p:cNvPr id="3" name="Titre 1 1">
            <a:extLst>
              <a:ext uri="{FF2B5EF4-FFF2-40B4-BE49-F238E27FC236}">
                <a16:creationId xmlns:a16="http://schemas.microsoft.com/office/drawing/2014/main" id="{5F375CBC-F2BB-041B-1A5C-EE6625C5B4A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86968" y="630551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latin typeface="Georgia" panose="02040502050405020303" pitchFamily="18" charset="0"/>
              </a:rPr>
              <a:t>2) Résultats hydrodynamiques pour le test LIP11D – 1C</a:t>
            </a:r>
            <a:endParaRPr lang="fr-FR" altLang="en-US" sz="2400" dirty="0">
              <a:latin typeface="Georgia" panose="02040502050405020303" pitchFamily="18" charset="0"/>
            </a:endParaRPr>
          </a:p>
        </p:txBody>
      </p:sp>
      <p:pic>
        <p:nvPicPr>
          <p:cNvPr id="7" name="Image 6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2F696ED4-7164-96E0-BE9B-B78015093A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45" y="2170198"/>
            <a:ext cx="6488805" cy="421460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670C780-C638-FB87-9A7C-62F5D79B34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7998" y="1192303"/>
            <a:ext cx="4004417" cy="8357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2FC2D94-179B-E00D-B40C-1339EB938A87}"/>
              </a:ext>
            </a:extLst>
          </p:cNvPr>
          <p:cNvSpPr/>
          <p:nvPr/>
        </p:nvSpPr>
        <p:spPr>
          <a:xfrm>
            <a:off x="1088588" y="6490193"/>
            <a:ext cx="7265202" cy="365125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fr-FR" sz="1400" i="1" dirty="0">
                <a:solidFill>
                  <a:schemeClr val="tx2"/>
                </a:solidFill>
                <a:latin typeface="Georgia" panose="02040502050405020303" pitchFamily="18" charset="0"/>
                <a:sym typeface="+mn-ea"/>
              </a:rPr>
              <a:t>Figure 2. Résultats hydrodynamiques avec les modèles </a:t>
            </a:r>
            <a:r>
              <a:rPr lang="fr-FR" sz="1400" i="1" dirty="0" err="1">
                <a:solidFill>
                  <a:schemeClr val="tx2"/>
                </a:solidFill>
                <a:latin typeface="Georgia" panose="02040502050405020303" pitchFamily="18" charset="0"/>
                <a:sym typeface="+mn-ea"/>
              </a:rPr>
              <a:t>ShoalExpress</a:t>
            </a:r>
            <a:r>
              <a:rPr lang="fr-FR" sz="1400" i="1" dirty="0">
                <a:solidFill>
                  <a:schemeClr val="tx2"/>
                </a:solidFill>
                <a:latin typeface="Georgia" panose="02040502050405020303" pitchFamily="18" charset="0"/>
                <a:sym typeface="+mn-ea"/>
              </a:rPr>
              <a:t>, SWAN et </a:t>
            </a:r>
            <a:r>
              <a:rPr lang="fr-FR" sz="1400" i="1" dirty="0" err="1">
                <a:solidFill>
                  <a:schemeClr val="tx2"/>
                </a:solidFill>
                <a:latin typeface="Georgia" panose="02040502050405020303" pitchFamily="18" charset="0"/>
                <a:sym typeface="+mn-ea"/>
              </a:rPr>
              <a:t>XBeach</a:t>
            </a:r>
            <a:endParaRPr lang="fr-FR" sz="1400" i="1" dirty="0">
              <a:solidFill>
                <a:schemeClr val="tx2"/>
              </a:solidFill>
              <a:latin typeface="Georgia" panose="02040502050405020303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02263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1 2"/>
          <p:cNvSpPr txBox="1"/>
          <p:nvPr>
            <p:custDataLst>
              <p:tags r:id="rId1"/>
            </p:custDataLst>
          </p:nvPr>
        </p:nvSpPr>
        <p:spPr>
          <a:xfrm>
            <a:off x="168275" y="66040"/>
            <a:ext cx="8596630" cy="7893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u="sng" dirty="0">
                <a:latin typeface="Georgia" panose="02040502050405020303" pitchFamily="18" charset="0"/>
              </a:rPr>
              <a:t>II) </a:t>
            </a:r>
            <a:r>
              <a:rPr lang="fr-FR" altLang="en-US" u="sng" dirty="0">
                <a:latin typeface="Georgia" panose="02040502050405020303" pitchFamily="18" charset="0"/>
              </a:rPr>
              <a:t>Modèle OptiMorph</a:t>
            </a:r>
          </a:p>
        </p:txBody>
      </p:sp>
      <p:sp>
        <p:nvSpPr>
          <p:cNvPr id="40" name="Espace réservé du contenu 2 2"/>
          <p:cNvSpPr txBox="1"/>
          <p:nvPr>
            <p:custDataLst>
              <p:tags r:id="rId2"/>
            </p:custDataLst>
          </p:nvPr>
        </p:nvSpPr>
        <p:spPr>
          <a:xfrm>
            <a:off x="567109" y="2937022"/>
            <a:ext cx="3488734" cy="758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000" dirty="0">
              <a:latin typeface="Georgia" panose="02040502050405020303" pitchFamily="18" charset="0"/>
            </a:endParaRPr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CAACF730-0039-4CE9-B8A9-633B0F7946BA}" type="slidenum">
              <a:rPr lang="fr-FR" smtClean="0"/>
              <a:t>9</a:t>
            </a:fld>
            <a:endParaRPr lang="fr-FR"/>
          </a:p>
        </p:txBody>
      </p:sp>
      <p:sp>
        <p:nvSpPr>
          <p:cNvPr id="2" name="Espace réservé du contenu 2 3"/>
          <p:cNvSpPr txBox="1"/>
          <p:nvPr>
            <p:custDataLst>
              <p:tags r:id="rId4"/>
            </p:custDataLst>
          </p:nvPr>
        </p:nvSpPr>
        <p:spPr>
          <a:xfrm>
            <a:off x="5761140" y="5237348"/>
            <a:ext cx="3488734" cy="758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000" dirty="0">
              <a:latin typeface="Georgia" panose="02040502050405020303" pitchFamily="18" charset="0"/>
            </a:endParaRPr>
          </a:p>
        </p:txBody>
      </p:sp>
      <p:sp>
        <p:nvSpPr>
          <p:cNvPr id="10" name="Titre 1 1"/>
          <p:cNvSpPr txBox="1"/>
          <p:nvPr>
            <p:custDataLst>
              <p:tags r:id="rId5"/>
            </p:custDataLst>
          </p:nvPr>
        </p:nvSpPr>
        <p:spPr>
          <a:xfrm>
            <a:off x="486968" y="630551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latin typeface="Georgia" panose="02040502050405020303" pitchFamily="18" charset="0"/>
              </a:rPr>
              <a:t>3) </a:t>
            </a:r>
            <a:r>
              <a:rPr lang="fr-FR" altLang="en-US" sz="2400" dirty="0">
                <a:latin typeface="Georgia" panose="02040502050405020303" pitchFamily="18" charset="0"/>
              </a:rPr>
              <a:t>Modèle </a:t>
            </a:r>
            <a:r>
              <a:rPr lang="fr-FR" altLang="en-US" sz="2400" dirty="0" err="1">
                <a:latin typeface="Georgia" panose="02040502050405020303" pitchFamily="18" charset="0"/>
              </a:rPr>
              <a:t>morphodynamique</a:t>
            </a:r>
            <a:endParaRPr lang="fr-FR" altLang="en-US" sz="2400" dirty="0">
              <a:latin typeface="Georgia" panose="02040502050405020303" pitchFamily="18" charset="0"/>
            </a:endParaRPr>
          </a:p>
        </p:txBody>
      </p:sp>
      <p:sp>
        <p:nvSpPr>
          <p:cNvPr id="12" name="Espace réservé du contenu 11"/>
          <p:cNvSpPr>
            <a:spLocks noGrp="1"/>
          </p:cNvSpPr>
          <p:nvPr>
            <p:ph sz="half" idx="1"/>
          </p:nvPr>
        </p:nvSpPr>
        <p:spPr>
          <a:xfrm>
            <a:off x="168275" y="1981200"/>
            <a:ext cx="10762580" cy="9556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altLang="en-US" sz="2400" i="1" dirty="0"/>
              <a:t>L’évolution au cours du temps du fond marin    est basée sur l’hypothèse que le fond évolue de telle sorte que l'énergie des vagues soit minimisée.</a:t>
            </a:r>
          </a:p>
          <a:p>
            <a:pPr algn="just"/>
            <a:endParaRPr lang="fr-FR" altLang="en-US" sz="2400" i="1" dirty="0"/>
          </a:p>
          <a:p>
            <a:pPr marL="0" indent="0" algn="just">
              <a:buNone/>
            </a:pPr>
            <a:endParaRPr lang="fr-FR" altLang="en-US" sz="2400" i="1" dirty="0"/>
          </a:p>
        </p:txBody>
      </p:sp>
      <p:sp>
        <p:nvSpPr>
          <p:cNvPr id="13" name="Espace réservé du contenu 2 4 1"/>
          <p:cNvSpPr txBox="1"/>
          <p:nvPr>
            <p:custDataLst>
              <p:tags r:id="rId6"/>
            </p:custDataLst>
          </p:nvPr>
        </p:nvSpPr>
        <p:spPr>
          <a:xfrm>
            <a:off x="210185" y="1277620"/>
            <a:ext cx="2301875" cy="59944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200" dirty="0">
                <a:latin typeface="Georgia" panose="02040502050405020303" pitchFamily="18" charset="0"/>
              </a:rPr>
              <a:t>Hypothèse:</a:t>
            </a:r>
          </a:p>
        </p:txBody>
      </p:sp>
      <p:pic>
        <p:nvPicPr>
          <p:cNvPr id="16" name="Espace réservé du contenu 15" descr="IguanaTex Bitmap Display&#10;&#10;\documentclass{article}&#10;\usepackage{amsmath}&#10;\pagestyle{empty}&#10;\begin{document}&#10;&#10;$\left|\frac{\partial \psi}{\partial x}\right| \leq M_{\text {slope }}$&#10;&#10;&#10;\end{document}"/>
          <p:cNvPicPr>
            <a:picLocks noGrp="1" noChangeAspect="1"/>
          </p:cNvPicPr>
          <p:nvPr>
            <p:ph sz="half" idx="2"/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0" t="11031" r="75110" b="51990"/>
          <a:stretch>
            <a:fillRect/>
          </a:stretch>
        </p:blipFill>
        <p:spPr>
          <a:xfrm>
            <a:off x="6847292" y="2040737"/>
            <a:ext cx="307975" cy="335915"/>
          </a:xfrm>
          <a:prstGeom prst="rect">
            <a:avLst/>
          </a:prstGeom>
        </p:spPr>
      </p:pic>
      <p:sp>
        <p:nvSpPr>
          <p:cNvPr id="18" name="Espace réservé du contenu 2 4 2"/>
          <p:cNvSpPr txBox="1"/>
          <p:nvPr>
            <p:custDataLst>
              <p:tags r:id="rId8"/>
            </p:custDataLst>
          </p:nvPr>
        </p:nvSpPr>
        <p:spPr>
          <a:xfrm>
            <a:off x="210185" y="3041015"/>
            <a:ext cx="2113565" cy="59944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200" dirty="0">
                <a:latin typeface="Georgia" panose="02040502050405020303" pitchFamily="18" charset="0"/>
              </a:rPr>
              <a:t>Corollaire:</a:t>
            </a:r>
          </a:p>
        </p:txBody>
      </p:sp>
      <p:sp>
        <p:nvSpPr>
          <p:cNvPr id="19" name="Espace réservé du contenu 11"/>
          <p:cNvSpPr/>
          <p:nvPr/>
        </p:nvSpPr>
        <p:spPr>
          <a:xfrm>
            <a:off x="168275" y="3816350"/>
            <a:ext cx="10523855" cy="1482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fr-FR" altLang="en-US" sz="2400" i="1" dirty="0"/>
              <a:t>En prenant une infinité de géométries quelconques, la plus réaliste correspondra à celle où l'énergie des vagues sera la plus faible.</a:t>
            </a:r>
          </a:p>
        </p:txBody>
      </p:sp>
      <p:sp>
        <p:nvSpPr>
          <p:cNvPr id="24" name="Espace réservé du contenu 2 4 3"/>
          <p:cNvSpPr txBox="1"/>
          <p:nvPr>
            <p:custDataLst>
              <p:tags r:id="rId9"/>
            </p:custDataLst>
          </p:nvPr>
        </p:nvSpPr>
        <p:spPr>
          <a:xfrm>
            <a:off x="168275" y="5044533"/>
            <a:ext cx="5075555" cy="59944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fr-FR" sz="3200" dirty="0">
                <a:latin typeface="Georgia" panose="02040502050405020303" pitchFamily="18" charset="0"/>
              </a:rPr>
              <a:t>Modèle: minimisation de </a:t>
            </a:r>
            <a:r>
              <a:rPr lang="fr-FR" sz="3200" i="1" dirty="0">
                <a:latin typeface="Georgia" panose="02040502050405020303" pitchFamily="18" charset="0"/>
              </a:rPr>
              <a:t>J</a:t>
            </a:r>
            <a:r>
              <a:rPr lang="fr-FR" sz="3200" dirty="0">
                <a:latin typeface="Georgia" panose="02040502050405020303" pitchFamily="18" charset="0"/>
              </a:rPr>
              <a:t> </a:t>
            </a:r>
          </a:p>
        </p:txBody>
      </p:sp>
      <p:pic>
        <p:nvPicPr>
          <p:cNvPr id="25" name="Image 24" descr="IguanaTex Bitmap Display&#10;&#10;\documentclass{article}&#10;\usepackage{amsmath}&#10;\pagestyle{empty}&#10;\begin{document}&#10;&#10;\noindent $\Omega_{\mathrm{S}}$ : shoaling zone $[\mathrm{m}]$ \\&#10; $\rho_{\mathrm{w}}$ : water density [kg.m ${ }^{-3}$ ] \\&#10; $g$ : gravitational acceleration $\left[m . s^{-2}\right]$ \\&#10; $H$ : significant wave height $[m]$&#10;&#10;&#10;\end{document}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355" y="5342982"/>
            <a:ext cx="4121468" cy="1167910"/>
          </a:xfrm>
          <a:prstGeom prst="rect">
            <a:avLst/>
          </a:prstGeom>
        </p:spPr>
      </p:pic>
      <p:pic>
        <p:nvPicPr>
          <p:cNvPr id="9" name="Image 8" descr="\documentclass{article}&#10;\usepackage{amsmath}&#10;\pagestyle{empty}&#10;\begin{document}&#10;&#10;$J(\psi, t)=\frac{1}{16} \int_{\Omega} \rho_{\mathrm{w}} g H^{2}(\psi, x, t) d x \quad\left[J . m^{-1}\right]$&#10;&#10;&#10;\end{document}" title="IguanaTex Bitmap Display">
            <a:extLst>
              <a:ext uri="{FF2B5EF4-FFF2-40B4-BE49-F238E27FC236}">
                <a16:creationId xmlns:a16="http://schemas.microsoft.com/office/drawing/2014/main" id="{90476436-72EC-5F47-DA22-5515BF1F05F0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05" y="5927818"/>
            <a:ext cx="4939044" cy="324936"/>
          </a:xfrm>
          <a:prstGeom prst="rect">
            <a:avLst/>
          </a:prstGeom>
        </p:spPr>
      </p:pic>
      <p:sp>
        <p:nvSpPr>
          <p:cNvPr id="28" name="Rectangle 27"/>
          <p:cNvSpPr/>
          <p:nvPr>
            <p:custDataLst>
              <p:tags r:id="rId12"/>
            </p:custDataLst>
          </p:nvPr>
        </p:nvSpPr>
        <p:spPr>
          <a:xfrm>
            <a:off x="387350" y="5881463"/>
            <a:ext cx="3909060" cy="39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dk1"/>
                </a:solidFill>
              </a14:hiddenFill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altLang="en-US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,4533"/>
  <p:tag name="ORIGINALWIDTH" val="830,8961"/>
  <p:tag name="LATEXADDIN" val="\documentclass{article}&#10;\usepackage{amsmath}&#10;\pagestyle{empty}&#10;\begin{document}&#10;&#10;$&#10;\begin{cases}&#10;\psi(t=0)=\psi_0\\&#10;\psi_t=\Upsilon\Lambda d&#10;\end{cases}&#10;$&#10;&#10;&#10;\end{document}"/>
  <p:tag name="IGUANATEXSIZE" val="20"/>
  <p:tag name="IGUANATEXCURSOR" val="123"/>
  <p:tag name="TRANSPARENCY" val="Vrai"/>
  <p:tag name="LATEXENGINEID" val="0"/>
  <p:tag name="TEMPFOLDER" val="C:\Users\Ronan\Downloads\eq\"/>
  <p:tag name="LATEXFORMHEIGHT" val="312"/>
  <p:tag name="LATEXFORMWIDTH" val="384"/>
  <p:tag name="LATEXFORMWRAP" val="Vrai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58,9051"/>
  <p:tag name="ORIGINALWIDTH" val="3045,369"/>
  <p:tag name="LATEXADDIN" val="\documentclass{article}&#10;\usepackage{amsmath}&#10;\pagestyle{empty}&#10;\begin{document}&#10;&#10;\noindent $\psi_{t}$ : evolution of the seabed over time $\left[m . s^{-1}\right]$\\&#10;$\Upsilon$ : abrasion of sand [m.s. $\mathrm{kg}^{-1}$ ]\\&#10;$\Lambda$ : excitation of the seabed by the water waves \\ $\psi_{0}$ : initial seabed elevation $[\mathrm{m}]$\\&#10;$d=-\nabla_{\psi}J$ + constraints : the decent direction [J.$\mathrm{m}^{-2}$ ]&#10;&#10;&#10;\end{document}"/>
  <p:tag name="IGUANATEXSIZE" val="20"/>
  <p:tag name="IGUANATEXCURSOR" val="418"/>
  <p:tag name="TRANSPARENCY" val="Vrai"/>
  <p:tag name="LATEXENGINEID" val="0"/>
  <p:tag name="TEMPFOLDER" val="C:\Users\Ronan\Downloads\eq\"/>
  <p:tag name="LATEXFORMHEIGHT" val="312"/>
  <p:tag name="LATEXFORMWIDTH" val="384"/>
  <p:tag name="LATEXFORMWRAP" val="Vrai"/>
  <p:tag name="BITMAPVECTOR" val="0"/>
  <p:tag name="NUM" val="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,9794"/>
  <p:tag name="ORIGINALWIDTH" val="2371,203"/>
  <p:tag name="LATEXADDIN" val="\documentclass{article}&#10;\usepackage{amsmath}&#10;\pagestyle{empty}&#10;\begin{document}&#10;&#10;$J(\psi, t)=\frac{1}{16} \int_{\Omega_{\mathrm{S}}} \rho_{\mathrm{w}} g H^{2}(\psi, x, t) d x \quad\left[J . m^{-1}\right]$&#10;&#10;&#10;\end{document}"/>
  <p:tag name="IGUANATEXSIZE" val="20"/>
  <p:tag name="IGUANATEXCURSOR" val="203"/>
  <p:tag name="TRANSPARENCY" val="Vrai"/>
  <p:tag name="LATEXENGINEID" val="0"/>
  <p:tag name="TEMPFOLDER" val="C:\Users\Ronan\Downloads\eq\"/>
  <p:tag name="LATEXFORMHEIGHT" val="312"/>
  <p:tag name="LATEXFORMWIDTH" val="384"/>
  <p:tag name="LATEXFORMWRAP" val="Vrai"/>
  <p:tag name="BITMAPVECTOR" val="0"/>
  <p:tag name="NUM" val="1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72,9283"/>
  <p:tag name="ORIGINALWIDTH" val="2026,997"/>
  <p:tag name="LATEXADDIN" val="\documentclass{article}&#10;\usepackage{amsmath}&#10;\pagestyle{empty}&#10;\begin{document}&#10;&#10;\noindent $\Omega_{\mathrm{S}}$ : shoaling zone $[\mathrm{m}]$ \\&#10; $\rho_{\mathrm{w}}$ : water density [kg.m ${ }^{-3}$ ] \\&#10; $g$ : gravitational acceleration $\left[m . s^{-2}\right]$ \\&#10; $H$ : significant wave height $[m]$&#10;&#10;&#10;\end{document}"/>
  <p:tag name="IGUANATEXSIZE" val="20"/>
  <p:tag name="IGUANATEXCURSOR" val="269"/>
  <p:tag name="TRANSPARENCY" val="Vrai"/>
  <p:tag name="LATEXENGINEID" val="0"/>
  <p:tag name="TEMPFOLDER" val="C:\Users\Ronan\Downloads\eq\"/>
  <p:tag name="LATEXFORMHEIGHT" val="312"/>
  <p:tag name="LATEXFORMWIDTH" val="384"/>
  <p:tag name="LATEXFORMWRAP" val="Vrai"/>
  <p:tag name="BITMAPVECTOR" val="0"/>
  <p:tag name="NUM" val="1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533,183"/>
  <p:tag name="ORIGINALWIDTH" val="5421,822"/>
  <p:tag name="LATEXADDIN" val="\documentclass{article}&#10;\usepackage{amsmath}&#10;\pagestyle{empty}&#10;\begin{document}&#10;&#10;&#10;$$\label{eq:c3:had_1}\nabla_\psi J=\lim_{\varepsilon\rightarrow 0} \left(\frac{1}{\varepsilon}[ J(\psi+\varepsilon \vec{n})-J(\psi)]\right)$$&#10;\noindent where $\vec{n}$ is the normal to the shape $\psi$.&#10;&#10;\noindent At order 1 we will consider the following approximation:&#10;$$\label{eq:c3:hadamrd}&#10; \nabla_\psi J\approx \lim_{\varepsilon\rightarrow 0} \left(\frac{1}{\varepsilon}[ J(\psi)+\varepsilon \overrightarrow{\nabla_X J}.\vec{n}-J(\psi)]\right)&#10;$$ &#10;\noindent with $X = \begin{pmatrix}x\\y\end{pmatrix}$. &#10;&#10;\end{document}"/>
  <p:tag name="IGUANATEXSIZE" val="200"/>
  <p:tag name="IGUANATEXCURSOR" val="506"/>
  <p:tag name="TRANSPARENCY" val="Vrai"/>
  <p:tag name="LATEXENGINEID" val="0"/>
  <p:tag name="TEMPFOLDER" val="C:\Users\Ronan\Pictures\equations\"/>
  <p:tag name="LATEXFORMHEIGHT" val="312"/>
  <p:tag name="LATEXFORMWIDTH" val="384"/>
  <p:tag name="LATEXFORMWRAP" val="Vrai"/>
  <p:tag name="BITMAPVECTOR" val="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6,2243"/>
  <p:tag name="ORIGINALWIDTH" val="885,6393"/>
  <p:tag name="LATEXADDIN" val="\documentclass{article}&#10;\usepackage{amsmath}&#10;\pagestyle{empty}&#10;\begin{document}&#10;&#10;$\boxed{\nabla_\psi J=\nabla_X J. n}$&#10;&#10;&#10;\end{document}"/>
  <p:tag name="IGUANATEXSIZE" val="20"/>
  <p:tag name="IGUANATEXCURSOR" val="113"/>
  <p:tag name="TRANSPARENCY" val="Vrai"/>
  <p:tag name="LATEXENGINEID" val="0"/>
  <p:tag name="TEMPFOLDER" val="C:\Users\Ronan\Pictures\equations\"/>
  <p:tag name="LATEXFORMHEIGHT" val="312"/>
  <p:tag name="LATEXFORMWIDTH" val="384"/>
  <p:tag name="LATEXFORMWRAP" val="Vrai"/>
  <p:tag name="BITMAPVECTOR" val="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182,2272"/>
  <p:tag name="ORIGINALWIDTH" val="1909,261"/>
  <p:tag name="LATEXADDIN" val="\documentclass{article}&#10;\usepackage{amsmath}&#10;\pagestyle{empty}&#10;\begin{document}&#10;&#10;&#10;En posant ici $J=H$,&#10;&#10;\end{document}"/>
  <p:tag name="IGUANATEXSIZE" val="200"/>
  <p:tag name="IGUANATEXCURSOR" val="102"/>
  <p:tag name="TRANSPARENCY" val="Vrai"/>
  <p:tag name="LATEXENGINEID" val="0"/>
  <p:tag name="TEMPFOLDER" val="C:\Users\Ronan\Pictures\equations\"/>
  <p:tag name="LATEXFORMHEIGHT" val="312"/>
  <p:tag name="LATEXFORMWIDTH" val="384"/>
  <p:tag name="LATEXFORMWRAP" val="Vrai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543,6821"/>
  <p:tag name="ORIGINALWIDTH" val="3826,022"/>
  <p:tag name="LATEXADDIN" val="\documentclass{article}&#10;\usepackage{amsmath}&#10;\pagestyle{empty}&#10;\begin{document}&#10;&#10;&#10;$\overrightarrow{\nabla_X H}=\begin{pmatrix}\frac{\partial H}{\partial x}\\ \frac{\partial H}{\partial \psi}\end{pmatrix}$ \hspace{0.5cm} $\vec{n}=\frac{1}{\sqrt{d \psi^2 +d x^2 }}\begin{pmatrix} -d\psi \\ d x \end{pmatrix}$\\&#10;\end{document}"/>
  <p:tag name="IGUANATEXSIZE" val="200"/>
  <p:tag name="IGUANATEXCURSOR" val="308"/>
  <p:tag name="TRANSPARENCY" val="Vrai"/>
  <p:tag name="LATEXENGINEID" val="0"/>
  <p:tag name="TEMPFOLDER" val="C:\Users\Ronan\Pictures\equations\"/>
  <p:tag name="LATEXFORMHEIGHT" val="375,75"/>
  <p:tag name="LATEXFORMWIDTH" val="384"/>
  <p:tag name="LATEXFORMWRAP" val="Vrai"/>
  <p:tag name="BITMAPVECTOR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608,9238"/>
  <p:tag name="ORIGINALWIDTH" val="2335,208"/>
  <p:tag name="LATEXADDIN" val="\documentclass{article}&#10;\usepackage{amsmath}&#10;\pagestyle{empty}&#10;\begin{document}&#10;&#10;&#10;$\label{eq:c3:hadamard_optimorph}\boxed{\nabla_\psi H\approx\frac{\partial H}{\partial x}n_x + \frac{\partial H}{\partial \psi} n_y}$&#10;&#10;\end{document}"/>
  <p:tag name="IGUANATEXSIZE" val="200"/>
  <p:tag name="IGUANATEXCURSOR" val="214"/>
  <p:tag name="TRANSPARENCY" val="Vrai"/>
  <p:tag name="LATEXENGINEID" val="0"/>
  <p:tag name="TEMPFOLDER" val="C:\Users\Ronan\Pictures\equations\"/>
  <p:tag name="LATEXFORMHEIGHT" val="312"/>
  <p:tag name="LATEXFORMWIDTH" val="384"/>
  <p:tag name="LATEXFORMWRAP" val="Vrai"/>
  <p:tag name="BITMAPVECTOR" val="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646,4192"/>
  <p:tag name="ORIGINALWIDTH" val="3303,337"/>
  <p:tag name="LATEXADDIN" val="\documentclass{article}&#10;\usepackage{amsmath}&#10;\pagestyle{empty}&#10;\begin{document}&#10;&#10;&#10;$$&#10;\begin{cases}\partial_t h+\partial_x q &amp; =0, \\ \partial_t q+\partial_x\left(\frac{q^2}{h}+\frac{1}{2} g h^2\right) &amp; =-g h \partial_x Z .\end{cases}&#10;$$&#10;&#10;\end{document}"/>
  <p:tag name="IGUANATEXSIZE" val="200"/>
  <p:tag name="IGUANATEXCURSOR" val="237"/>
  <p:tag name="TRANSPARENCY" val="Vrai"/>
  <p:tag name="LATEXENGINEID" val="0"/>
  <p:tag name="TEMPFOLDER" val="C:\Users\Ronan\Pictures\equations\"/>
  <p:tag name="LATEXFORMHEIGHT" val="312"/>
  <p:tag name="LATEXFORMWIDTH" val="384"/>
  <p:tag name="LATEXFORMWRAP" val="Vrai"/>
  <p:tag name="BITMAPVECTOR" val="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534,6832"/>
  <p:tag name="ORIGINALWIDTH" val="4077,99"/>
  <p:tag name="LATEXADDIN" val="\documentclass{article}&#10;\usepackage{amsmath}&#10;\usepackage[dvipsnames]{xcolor}&#10;\pagestyle{empty}&#10;\definecolor{limegreen}{HTML}{32CD32}&#10;\begin{document}&#10;&#10;&#10;$${\color{limegreen} \overline{S_{\eta}(x, t)}= \frac{1}{n_T\,T_0}\int_{t-n_T\,T_0}^{t}\eta(t,x)^2 dt}, \quad  n_T&gt;2$$&#10;&#10;\end{document}"/>
  <p:tag name="IGUANATEXSIZE" val="200"/>
  <p:tag name="IGUANATEXCURSOR" val="268"/>
  <p:tag name="TRANSPARENCY" val="Vrai"/>
  <p:tag name="LATEXENGINEID" val="0"/>
  <p:tag name="TEMPFOLDER" val="C:\Users\Ronan\Pictures\equations\"/>
  <p:tag name="LATEXFORMHEIGHT" val="312"/>
  <p:tag name="LATEXFORMWIDTH" val="384"/>
  <p:tag name="LATEXFORMWRAP" val="Vrai"/>
  <p:tag name="BITMAPVECTOR" val="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52,7184"/>
  <p:tag name="ORIGINALWIDTH" val="2671,916"/>
  <p:tag name="LATEXADDIN" val="\documentclass{article}&#10;\usepackage{amsmath}&#10;\usepackage{xcolor}&#10;\pagestyle{empty}&#10;\begin{document}&#10;&#10;&#10;$J(\psi, t)=\frac{1}{16} \int_{\Omega} \rho_{\mathrm{w}} g {\color{red}H^{2}(x, t)} d x$&#10;&#10;\end{document}"/>
  <p:tag name="IGUANATEXSIZE" val="200"/>
  <p:tag name="IGUANATEXCURSOR" val="139"/>
  <p:tag name="TRANSPARENCY" val="Vrai"/>
  <p:tag name="LATEXENGINEID" val="0"/>
  <p:tag name="TEMPFOLDER" val="C:\Users\Ronan\Pictures\equations\"/>
  <p:tag name="LATEXFORMHEIGHT" val="312"/>
  <p:tag name="LATEXFORMWIDTH" val="384"/>
  <p:tag name="LATEXFORMWRAP" val="Vrai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471,691"/>
  <p:tag name="ORIGINALWIDTH" val="2677,165"/>
  <p:tag name="LATEXADDIN" val="\documentclass{article}&#10;\usepackage{amsmath}&#10;\usepackage[dvipsnames]{xcolor}&#10;\pagestyle{empty}&#10;\definecolor{limegreen}{HTML}{32CD32}&#10;\begin{document}&#10;&#10;&#10;$$J(\psi, t)=\frac{1}{16} \int_{\Omega} \rho_{\mathrm{w}} g {\color{limegreen}\overline{S_{\eta}(x, t)}} d x $$&#10;&#10;\end{document}"/>
  <p:tag name="IGUANATEXSIZE" val="200"/>
  <p:tag name="IGUANATEXCURSOR" val="190"/>
  <p:tag name="TRANSPARENCY" val="Vrai"/>
  <p:tag name="LATEXENGINEID" val="0"/>
  <p:tag name="TEMPFOLDER" val="C:\Users\Ronan\Pictures\equations\"/>
  <p:tag name="LATEXFORMHEIGHT" val="312"/>
  <p:tag name="LATEXFORMWIDTH" val="384"/>
  <p:tag name="LATEXFORMWRAP" val="Vrai"/>
  <p:tag name="BITMAPVECTOR" val="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374,2032"/>
  <p:tag name="ORIGINALWIDTH" val="872,8909"/>
  <p:tag name="LATEXADDIN" val="\documentclass{article}&#10;\usepackage{amsmath}&#10;\usepackage[dvipsnames]{xcolor}&#10;\pagestyle{empty}&#10;\definecolor{limegreen}{HTML}{32CD32}&#10;\begin{document}&#10;&#10;&#10;$${\color{limegreen} \sqrt{\overline{S_{\eta}}}} \sim {\color{red}H}$$&#10;&#10;\end{document}"/>
  <p:tag name="IGUANATEXSIZE" val="200"/>
  <p:tag name="IGUANATEXCURSOR" val="199"/>
  <p:tag name="TRANSPARENCY" val="Vrai"/>
  <p:tag name="LATEXENGINEID" val="0"/>
  <p:tag name="TEMPFOLDER" val="C:\Users\Ronan\Pictures\equations\"/>
  <p:tag name="LATEXFORMHEIGHT" val="312"/>
  <p:tag name="LATEXFORMWIDTH" val="384"/>
  <p:tag name="LATEXFORMWRAP" val="Vrai"/>
  <p:tag name="BITMAPVECTOR" val="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479,94"/>
  <p:tag name="ORIGINALWIDTH" val="2793,401"/>
  <p:tag name="LATEXADDIN" val="\documentclass{article}&#10;\usepackage{amsmath}&#10;\pagestyle{empty}&#10;\def\div{\mbox{\,{\rm div}}\,}&#10;\begin{document}&#10;&#10;&#10;$$ \psi_t +  {1\over 1-\lambda_p(x)} \div (q(x,t)) = 0$$&#10;&#10;\end{document}"/>
  <p:tag name="IGUANATEXSIZE" val="200"/>
  <p:tag name="IGUANATEXCURSOR" val="93"/>
  <p:tag name="TRANSPARENCY" val="Vrai"/>
  <p:tag name="LATEXENGINEID" val="0"/>
  <p:tag name="TEMPFOLDER" val="C:\Users\Ronan\Pictures\equations\"/>
  <p:tag name="LATEXFORMHEIGHT" val="312"/>
  <p:tag name="LATEXFORMWIDTH" val="384"/>
  <p:tag name="LATEXFORMWRAP" val="Vrai"/>
  <p:tag name="BITMAPVECTOR" val="0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479,94"/>
  <p:tag name="ORIGINALWIDTH" val="3967,004"/>
  <p:tag name="LATEXADDIN" val="\documentclass{article}&#10;\usepackage{amsmath}&#10;\pagestyle{empty}&#10;\begin{document}&#10;&#10;&#10;$$\psi_t = - {1\over 1-\lambda_p(x)} q_x = - \Upsilon(x) \Lambda (x) \nabla_\psi J(x,t).$$&#10;&#10;\end{document}"/>
  <p:tag name="IGUANATEXSIZE" val="200"/>
  <p:tag name="IGUANATEXCURSOR" val="170"/>
  <p:tag name="TRANSPARENCY" val="Vrai"/>
  <p:tag name="LATEXENGINEID" val="0"/>
  <p:tag name="TEMPFOLDER" val="C:\Users\Ronan\Pictures\equations\"/>
  <p:tag name="LATEXFORMHEIGHT" val="312"/>
  <p:tag name="LATEXFORMWIDTH" val="384"/>
  <p:tag name="LATEXFORMWRAP" val="Vrai"/>
  <p:tag name="BITMAPVECTOR" val="0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523,4346"/>
  <p:tag name="ORIGINALWIDTH" val="4591,676"/>
  <p:tag name="LATEXADDIN" val="\documentclass{article}&#10;\usepackage{amsmath}&#10;\pagestyle{empty}&#10;\begin{document}&#10;&#10;&#10;$$\int_{x-\varepsilon}^{x+\varepsilon} \Upsilon(s) \nabla_\psi J(s,t) ds=\int_{x-\varepsilon}^{x+\varepsilon} {1\over 1-\lambda_p(s)} q_s(s,t)  ds. $$&#10;&#10;\end{document}"/>
  <p:tag name="IGUANATEXSIZE" val="200"/>
  <p:tag name="IGUANATEXCURSOR" val="232"/>
  <p:tag name="TRANSPARENCY" val="Vrai"/>
  <p:tag name="LATEXENGINEID" val="0"/>
  <p:tag name="TEMPFOLDER" val="C:\Users\Ronan\Pictures\equations\"/>
  <p:tag name="LATEXFORMHEIGHT" val="312"/>
  <p:tag name="LATEXFORMWIDTH" val="384"/>
  <p:tag name="LATEXFORMWRAP" val="Vrai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479,94"/>
  <p:tag name="ORIGINALWIDTH" val="2263,967"/>
  <p:tag name="LATEXADDIN" val="\documentclass{article}&#10;\usepackage{amsmath}&#10;\pagestyle{empty}&#10;\begin{document}&#10;&#10;&#10;$$ \Upsilon(x) = F(x,t)  {1\over 1-\lambda_p(x)}, $$&#10;&#10;\end{document}"/>
  <p:tag name="IGUANATEXSIZE" val="200"/>
  <p:tag name="IGUANATEXCURSOR" val="134"/>
  <p:tag name="TRANSPARENCY" val="Vrai"/>
  <p:tag name="LATEXENGINEID" val="0"/>
  <p:tag name="TEMPFOLDER" val="C:\Users\Ronan\Pictures\equations\"/>
  <p:tag name="LATEXFORMHEIGHT" val="312"/>
  <p:tag name="LATEXFORMWIDTH" val="384"/>
  <p:tag name="LATEXFORMWRAP" val="Vrai"/>
  <p:tag name="BITMAPVECTOR" val="0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542,1822"/>
  <p:tag name="ORIGINALWIDTH" val="2953,131"/>
  <p:tag name="LATEXADDIN" val="\documentclass{article}&#10;\usepackage{amsmath}&#10;\pagestyle{empty}&#10;\begin{document}&#10;&#10;&#10;$$F(x,t) = {q(x+\varepsilon,t) - q(x-\varepsilon,t) \over 2 \varepsilon \overline{\nabla_\psi J}|_{_{(x,t)}} }$$&#10;&#10;\end{document}"/>
  <p:tag name="IGUANATEXSIZE" val="200"/>
  <p:tag name="IGUANATEXCURSOR" val="194"/>
  <p:tag name="TRANSPARENCY" val="Vrai"/>
  <p:tag name="LATEXENGINEID" val="0"/>
  <p:tag name="TEMPFOLDER" val="C:\Users\Ronan\Pictures\equations\"/>
  <p:tag name="LATEXFORMHEIGHT" val="312"/>
  <p:tag name="LATEXFORMWIDTH" val="384"/>
  <p:tag name="LATEXFORMWRAP" val="Vrai"/>
  <p:tag name="BITMAPVECTOR" val="0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90,9636"/>
  <p:tag name="ORIGINALWIDTH" val="3393,326"/>
  <p:tag name="LATEXADDIN" val="\documentclass{article}&#10;\usepackage{amsmath}&#10;\pagestyle{empty}&#10;\begin{document}&#10;&#10;&#10;$\overline{\nabla_\psi J}|_{_{(x,t)}} &#10;= (1/(2 \varepsilon)) \int_{x-\varepsilon}^{x+\varepsilon} \nabla_\psi J(s,t) ds $&#10;&#10;\end{document}"/>
  <p:tag name="IGUANATEXSIZE" val="200"/>
  <p:tag name="IGUANATEXCURSOR" val="203"/>
  <p:tag name="TRANSPARENCY" val="Vrai"/>
  <p:tag name="LATEXENGINEID" val="0"/>
  <p:tag name="TEMPFOLDER" val="C:\Users\Ronan\Pictures\equations\"/>
  <p:tag name="LATEXFORMHEIGHT" val="312"/>
  <p:tag name="LATEXFORMWIDTH" val="384"/>
  <p:tag name="LATEXFORMWRAP" val="Vrai"/>
  <p:tag name="BITMAPVECTOR" val="0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581,9272"/>
  <p:tag name="ORIGINALWIDTH" val="2197,225"/>
  <p:tag name="LATEXADDIN" val="\documentclass{article}&#10;\usepackage{amsmath}&#10;\pagestyle{empty}&#10;\begin{document}&#10;&#10;&#10;\begin{equation*} \label{eq:Fb}\overline{F} = {q(x_{R},0) - q(x_{L},0) \over \int_{x_{_{L}}}^{x_{_{R}}} \nabla_\psi J(s,0) ds}, \end{equation*}&#10;\end{document}"/>
  <p:tag name="IGUANATEXSIZE" val="200"/>
  <p:tag name="IGUANATEXCURSOR" val="224"/>
  <p:tag name="TRANSPARENCY" val="Vrai"/>
  <p:tag name="LATEXENGINEID" val="0"/>
  <p:tag name="TEMPFOLDER" val="C:\Users\Ronan\Pictures\equations\"/>
  <p:tag name="LATEXFORMHEIGHT" val="312"/>
  <p:tag name="LATEXFORMWIDTH" val="384"/>
  <p:tag name="LATEXFORMWRAP" val="Vrai"/>
  <p:tag name="BITMAPVECTOR" val="0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90,9636"/>
  <p:tag name="ORIGINALWIDTH" val="1012,373"/>
  <p:tag name="LATEXADDIN" val="\documentclass{article}&#10;\usepackage{amsmath}&#10;\pagestyle{empty}&#10;\begin{document}&#10;&#10;&#10;$\Upsilon= \overline{F}  {1\over 1-\lambda_p}$&#10;\end{document}"/>
  <p:tag name="IGUANATEXSIZE" val="200"/>
  <p:tag name="IGUANATEXCURSOR" val="128"/>
  <p:tag name="TRANSPARENCY" val="Vrai"/>
  <p:tag name="LATEXENGINEID" val="0"/>
  <p:tag name="TEMPFOLDER" val="C:\Users\Ronan\Pictures\equations\"/>
  <p:tag name="LATEXFORMHEIGHT" val="312"/>
  <p:tag name="LATEXFORMWIDTH" val="384"/>
  <p:tag name="LATEXFORMWRAP" val="Vrai"/>
  <p:tag name="BITMAPVECTOR" val="0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822,6472"/>
  <p:tag name="ORIGINALWIDTH" val="10572,18"/>
  <p:tag name="LATEXADDIN" val="\documentclass{article}&#10;\usepackage{amsmath}&#10;\pagestyle{empty}&#10;\begin{document}&#10;&#10;&#10;\begin{tabular}{|c||c|c|c|c|}&#10;\hline&#10;Simulation with 180 points                      &amp; Shoaling &amp; SWAN  &amp; XBeach\footnotemark[1] &amp; Descent without hydrodynamic \\ \hline \hline&#10;Computation time with 1 iteration (s)              &amp; 0.004    &amp; 0.278 &amp; 7.372  &amp; 0.012                        \\ \hline&#10;Total computation time with 500 iterations (s) &amp; 8     &amp; 145  &amp; 3692 &amp; 6                         \\ \hline&#10;\end{tabular}&#10;&#10;\end{document}"/>
  <p:tag name="IGUANATEXSIZE" val="200"/>
  <p:tag name="IGUANATEXCURSOR" val="424"/>
  <p:tag name="TRANSPARENCY" val="Vrai"/>
  <p:tag name="LATEXENGINEID" val="0"/>
  <p:tag name="TEMPFOLDER" val="C:\Users\Ronan\Pictures\equations\"/>
  <p:tag name="LATEXFORMHEIGHT" val="312"/>
  <p:tag name="LATEXFORMWIDTH" val="1044"/>
  <p:tag name="LATEXFORMWRAP" val="Vrai"/>
  <p:tag name="BITMAPVECTOR" val="0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,2309"/>
  <p:tag name="ORIGINALWIDTH" val="339,7076"/>
  <p:tag name="LATEXADDIN" val="\documentclass{article}&#10;\usepackage{amsmath}&#10;\pagestyle{empty}&#10;\begin{document}&#10;&#10;$\gamma = \frac{H}{h}$&#10;&#10;&#10;\end{document}"/>
  <p:tag name="IGUANATEXSIZE" val="20"/>
  <p:tag name="IGUANATEXCURSOR" val="102"/>
  <p:tag name="TRANSPARENCY" val="Vrai"/>
  <p:tag name="LATEXENGINEID" val="0"/>
  <p:tag name="TEMPFOLDER" val="C:\Users\Ronan\Downloads\eq\"/>
  <p:tag name="LATEXFORMHEIGHT" val="312"/>
  <p:tag name="LATEXFORMWIDTH" val="384"/>
  <p:tag name="LATEXFORMWRAP" val="Vrai"/>
  <p:tag name="BITMAPVECTOR" val="0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,2309"/>
  <p:tag name="ORIGINALWIDTH" val="339,7076"/>
  <p:tag name="LATEXADDIN" val="\documentclass{article}&#10;\usepackage{amsmath}&#10;\pagestyle{empty}&#10;\begin{document}&#10;&#10;$\gamma = \frac{H}{h}$&#10;&#10;&#10;\end{document}"/>
  <p:tag name="IGUANATEXSIZE" val="20"/>
  <p:tag name="IGUANATEXCURSOR" val="102"/>
  <p:tag name="TRANSPARENCY" val="Vrai"/>
  <p:tag name="LATEXENGINEID" val="0"/>
  <p:tag name="TEMPFOLDER" val="C:\Users\Ronan\Downloads\eq\"/>
  <p:tag name="LATEXFORMHEIGHT" val="312"/>
  <p:tag name="LATEXFORMWIDTH" val="384"/>
  <p:tag name="LATEXFORMWRAP" val="Vrai"/>
  <p:tag name="BITMAPVECTOR" val="0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1,961"/>
  <p:tag name="ORIGINALWIDTH" val="2299,962"/>
  <p:tag name="LATEXADDIN" val="\documentclass{article}&#10;\usepackage{amsmath}&#10;\usepackage{cases}&#10;\pagestyle{empty}&#10;\begin{document}&#10;&#10;\begin{subnumcases}{H(x, t)=}&#10; H_{0}(t) K s(x, h) \quad \text{ pour }x \in \Omega_{S} \label{eq:c2:shao} \nonumber \\&#10; \gamma h(x, t) \quad\quad\quad~~~ \text{ pour } x \in \Omega_{B}\nonumber \label{eq:c2:munk}&#10;\end{subnumcases}&#10;&#10;\end{document}"/>
  <p:tag name="IGUANATEXSIZE" val="20"/>
  <p:tag name="IGUANATEXCURSOR" val="252"/>
  <p:tag name="TRANSPARENCY" val="Vrai"/>
  <p:tag name="LATEXENGINEID" val="0"/>
  <p:tag name="TEMPFOLDER" val="C:\Users\Ronan\Downloads\eq\"/>
  <p:tag name="LATEXFORMHEIGHT" val="312"/>
  <p:tag name="LATEXFORMWIDTH" val="384"/>
  <p:tag name="LATEXFORMWRAP" val="Vrai"/>
  <p:tag name="BITMAPVECTOR" val="0"/>
  <p:tag name="NUM" val="5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78,2152"/>
  <p:tag name="ORIGINALWIDTH" val="2041,245"/>
  <p:tag name="LATEXADDIN" val="\documentclass{article}&#10;\usepackage{amsmath}&#10;\pagestyle{empty}&#10;\begin{document}&#10;&#10;&#10;$\Omega_{B}=\{x_i\in L | \frac{H_i}{h_i}&lt;\gamma\}$&#10;&#10;&#10;\end{document}"/>
  <p:tag name="IGUANATEXSIZE" val="200"/>
  <p:tag name="IGUANATEXCURSOR" val="121"/>
  <p:tag name="TRANSPARENCY" val="Vrai"/>
  <p:tag name="LATEXENGINEID" val="0"/>
  <p:tag name="TEMPFOLDER" val="C:\Users\Ronan\Pictures\equations\"/>
  <p:tag name="LATEXFORMHEIGHT" val="312"/>
  <p:tag name="LATEXFORMWIDTH" val="384"/>
  <p:tag name="LATEXFORMWRAP" val="Vrai"/>
  <p:tag name="BITMAPVECTOR" val="0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9,7263"/>
  <p:tag name="ORIGINALWIDTH" val="1325,834"/>
  <p:tag name="LATEXADDIN" val="\documentclass{article}&#10;\usepackage{amsmath}&#10;\pagestyle{empty}&#10;\begin{document}&#10;&#10;$F\left(x, y, y^{\prime}\right)=\int_{0}^{R} \frac{x}{1+y^{\prime 2}} d x$&#10;&#10;&#10;\end{document}"/>
  <p:tag name="IGUANATEXSIZE" val="20"/>
  <p:tag name="IGUANATEXCURSOR" val="154"/>
  <p:tag name="TRANSPARENCY" val="Vrai"/>
  <p:tag name="LATEXENGINEID" val="0"/>
  <p:tag name="TEMPFOLDER" val="C:\Users\Ronan\Downloads\eq\"/>
  <p:tag name="LATEXFORMHEIGHT" val="312"/>
  <p:tag name="LATEXFORMWIDTH" val="384"/>
  <p:tag name="LATEXFORMWRAP" val="Vrai"/>
  <p:tag name="BITMAPVECTOR" val="0"/>
  <p:tag name="NUM" val="5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518,9351"/>
  <p:tag name="ORIGINALWIDTH" val="3843,27"/>
  <p:tag name="LATEXADDIN" val="\documentclass{article}&#10;\usepackage{mathtools,amsfonts,cases}&#10;\pagestyle{empty}&#10;\begin{document}&#10;&#10;&#10;\begin{subnumcases}{H(x, t)=}&#10;H_0(x, t) K_{\mathrm{S}}(x, t) &amp;\text { for } $x \in \Omega_{\mathrm{S}}$  \label{eq:1:shoal:amelio}\nonumber\\&#10;\mathcal{F}\left(\gamma h(x, t)\right) &amp;\text { for } $x \in \Omega_{\mathrm{B}}\nonumber$ \label{eq:2:shoal:amelio}&#10;\end{subnumcases}&#10;&#10;\end{document}"/>
  <p:tag name="IGUANATEXSIZE" val="200"/>
  <p:tag name="IGUANATEXCURSOR" val="330"/>
  <p:tag name="TRANSPARENCY" val="Vrai"/>
  <p:tag name="LATEXENGINEID" val="0"/>
  <p:tag name="TEMPFOLDER" val="C:\Users\Ronan\Pictures\equations\"/>
  <p:tag name="LATEXFORMHEIGHT" val="312"/>
  <p:tag name="LATEXFORMWIDTH" val="384"/>
  <p:tag name="LATEXFORMWRAP" val="Vrai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486,6891"/>
  <p:tag name="ORIGINALWIDTH" val="7450,319"/>
  <p:tag name="LATEXADDIN" val="\documentclass{article}&#10;\usepackage{amsmath,xcolor}&#10;&#10;\pagestyle{empty}&#10;\begin{document}&#10;&#10;&#10;$$&#10;\mathcal{F}\left(\gamma h(x, t)\right) = H(x_{start}) + \left[H(x_{stop})-H(x_{start})\right] \cdot {\color{blue}f(\frac{x-x_{start}}{x_{stop}-x_{start}})} \cdot {\color{purple}g(\frac{h_{max}-h}{h_{max}-h_{min}})}&#10;$$&#10;&#10;\end{document}"/>
  <p:tag name="IGUANATEXSIZE" val="200"/>
  <p:tag name="IGUANATEXCURSOR" val="52"/>
  <p:tag name="TRANSPARENCY" val="Vrai"/>
  <p:tag name="LATEXENGINEID" val="0"/>
  <p:tag name="TEMPFOLDER" val="C:\Users\Ronan\Pictures\equations\"/>
  <p:tag name="LATEXFORMHEIGHT" val="312"/>
  <p:tag name="LATEXFORMWIDTH" val="384"/>
  <p:tag name="LATEXFORMWRAP" val="Vrai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08,4739"/>
  <p:tag name="ORIGINALWIDTH" val="1404,574"/>
  <p:tag name="LATEXADDIN" val="\documentclass{article}&#10;\usepackage{amsmath,xcolor}&#10;&#10;\pagestyle{empty}&#10;\begin{document}&#10;&#10;&#10;$$&#10;{\color{purple}g:[0,1]\rightarrow[0,1]}&#10;$$&#10;&#10;\end{document}}"/>
  <p:tag name="IGUANATEXSIZE" val="200"/>
  <p:tag name="IGUANATEXCURSOR" val="23"/>
  <p:tag name="TRANSPARENCY" val="Vrai"/>
  <p:tag name="LATEXENGINEID" val="0"/>
  <p:tag name="TEMPFOLDER" val="C:\Users\Ronan\Pictures\equations\"/>
  <p:tag name="LATEXFORMHEIGHT" val="312"/>
  <p:tag name="LATEXFORMWIDTH" val="384"/>
  <p:tag name="LATEXFORMWRAP" val="Vrai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2000"/>
  <p:tag name="ORIGINALHEIGHT" val="208,4739"/>
  <p:tag name="ORIGINALWIDTH" val="1414,323"/>
  <p:tag name="LATEXADDIN" val="\documentclass{article}&#10;\usepackage{amsmath,xcolor}&#10;&#10;\pagestyle{empty}&#10;\begin{document}&#10;&#10;&#10;$$&#10;{\color{blue}f:[0,1]\rightarrow[0,1]}&#10;$$&#10;&#10;\end{document}}"/>
  <p:tag name="IGUANATEXSIZE" val="200"/>
  <p:tag name="IGUANATEXCURSOR" val="107"/>
  <p:tag name="TRANSPARENCY" val="Vrai"/>
  <p:tag name="LATEXENGINEID" val="0"/>
  <p:tag name="TEMPFOLDER" val="C:\Users\Ronan\Pictures\equations\"/>
  <p:tag name="LATEXFORMHEIGHT" val="312"/>
  <p:tag name="LATEXFORMWIDTH" val="384"/>
  <p:tag name="LATEXFORMWRAP" val="Vrai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9,4713"/>
  <p:tag name="ORIGINALWIDTH" val="725,1594"/>
  <p:tag name="LATEXADDIN" val="\documentclass{article}&#10;\usepackage{amsmath}&#10;\pagestyle{empty}&#10;\begin{document}&#10;&#10;$\left|\frac{\partial \psi}{\partial x}\right| \leq M_{\text {slope }}$&#10;&#10;&#10;\end{document}"/>
  <p:tag name="IGUANATEXSIZE" val="20"/>
  <p:tag name="IGUANATEXCURSOR" val="151"/>
  <p:tag name="TRANSPARENCY" val="Vrai"/>
  <p:tag name="LATEXENGINEID" val="0"/>
  <p:tag name="TEMPFOLDER" val="C:\Users\Ronan\Downloads\eq\"/>
  <p:tag name="LATEXFORMHEIGHT" val="312"/>
  <p:tag name="LATEXFORMWIDTH" val="384"/>
  <p:tag name="LATEXFORMWRAP" val="Vrai"/>
  <p:tag name="BITMAPVECTOR" val="0"/>
  <p:tag name="NUM" val="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72,9283"/>
  <p:tag name="ORIGINALWIDTH" val="2026,997"/>
  <p:tag name="LATEXADDIN" val="\documentclass{article}&#10;\usepackage{amsmath}&#10;\pagestyle{empty}&#10;\begin{document}&#10;&#10;\noindent $\Omega_{\mathrm{S}}$ : shoaling zone $[\mathrm{m}]$ \\&#10; $\rho_{\mathrm{w}}$ : water density [kg.m ${ }^{-3}$ ] \\&#10; $g$ : gravitational acceleration $\left[m . s^{-2}\right]$ \\&#10; $H$ : significant wave height $[m]$&#10;&#10;&#10;\end{document}"/>
  <p:tag name="IGUANATEXSIZE" val="20"/>
  <p:tag name="IGUANATEXCURSOR" val="269"/>
  <p:tag name="TRANSPARENCY" val="Vrai"/>
  <p:tag name="LATEXENGINEID" val="0"/>
  <p:tag name="TEMPFOLDER" val="C:\Users\Ronan\Downloads\eq\"/>
  <p:tag name="LATEXFORMHEIGHT" val="312"/>
  <p:tag name="LATEXFORMWIDTH" val="384"/>
  <p:tag name="LATEXFORMWRAP" val="Vrai"/>
  <p:tag name="BITMAPVECTOR" val="0"/>
  <p:tag name="NUM" val="1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1,4811"/>
  <p:tag name="ORIGINALWIDTH" val="2317,96"/>
  <p:tag name="LATEXADDIN" val="\documentclass{article}&#10;\usepackage{amsmath}&#10;\pagestyle{empty}&#10;\begin{document}&#10;&#10;$J(\psi, t)=\frac{1}{16} \int_{\Omega} \rho_{\mathrm{w}} g H^{2}(\psi, x, t) d x \quad\left[J . m^{-1}\right]$&#10;&#10;&#10;\end{document}"/>
  <p:tag name="IGUANATEXSIZE" val="20"/>
  <p:tag name="IGUANATEXCURSOR" val="118"/>
  <p:tag name="TRANSPARENCY" val="Vrai"/>
  <p:tag name="LATEXENGINEID" val="0"/>
  <p:tag name="TEMPFOLDER" val="C:\Users\Ronan\Pictures\equations\"/>
  <p:tag name="LATEXFORMHEIGHT" val="312"/>
  <p:tag name="LATEXFORMWIDTH" val="384"/>
  <p:tag name="LATEXFORMWRAP" val="Vrai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,4533"/>
  <p:tag name="ORIGINALWIDTH" val="830,8961"/>
  <p:tag name="LATEXADDIN" val="\documentclass{article}&#10;\usepackage{amsmath}&#10;\pagestyle{empty}&#10;\begin{document}&#10;&#10;$&#10;\begin{cases}&#10;\psi(t=0)=\psi_0\\&#10;\psi_t=\Upsilon\Lambda d&#10;\end{cases}&#10;$&#10;&#10;&#10;\end{document}"/>
  <p:tag name="IGUANATEXSIZE" val="20"/>
  <p:tag name="IGUANATEXCURSOR" val="123"/>
  <p:tag name="TRANSPARENCY" val="Vrai"/>
  <p:tag name="LATEXENGINEID" val="0"/>
  <p:tag name="TEMPFOLDER" val="C:\Users\Ronan\Downloads\eq\"/>
  <p:tag name="LATEXFORMHEIGHT" val="312"/>
  <p:tag name="LATEXFORMWIDTH" val="384"/>
  <p:tag name="LATEXFORMWRAP" val="Vrai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58,9051"/>
  <p:tag name="ORIGINALWIDTH" val="3045,369"/>
  <p:tag name="LATEXADDIN" val="\documentclass{article}&#10;\usepackage{amsmath}&#10;\pagestyle{empty}&#10;\begin{document}&#10;&#10;\noindent $\psi_{t}$ : evolution of the seabed over time $\left[m . s^{-1}\right]$\\&#10;$\Upsilon$ : abrasion of sand [m.s. $\mathrm{kg}^{-1}$ ]\\&#10;$\Lambda$ : excitation of the seabed by the water waves \\ $\psi_{0}$ : initial seabed elevation $[\mathrm{m}]$\\&#10;$d=-\nabla_{\psi}J$ + constraints : the decent direction [J.$\mathrm{m}^{-2}$ ]&#10;&#10;&#10;\end{document}"/>
  <p:tag name="IGUANATEXSIZE" val="20"/>
  <p:tag name="IGUANATEXCURSOR" val="418"/>
  <p:tag name="TRANSPARENCY" val="Vrai"/>
  <p:tag name="LATEXENGINEID" val="0"/>
  <p:tag name="TEMPFOLDER" val="C:\Users\Ronan\Downloads\eq\"/>
  <p:tag name="LATEXFORMHEIGHT" val="312"/>
  <p:tag name="LATEXFORMWIDTH" val="384"/>
  <p:tag name="LATEXFORMWRAP" val="Vrai"/>
  <p:tag name="BITMAPVECTOR" val="0"/>
  <p:tag name="NUM" val="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1,4811"/>
  <p:tag name="ORIGINALWIDTH" val="2317,96"/>
  <p:tag name="LATEXADDIN" val="\documentclass{article}&#10;\usepackage{amsmath}&#10;\pagestyle{empty}&#10;\begin{document}&#10;&#10;$J(\psi, t)=\frac{1}{16} \int_{\Omega} \rho_{\mathrm{w}} g H^{2}(\psi, x, t) d x \quad\left[J . m^{-1}\right]$&#10;&#10;&#10;\end{document}"/>
  <p:tag name="IGUANATEXSIZE" val="20"/>
  <p:tag name="IGUANATEXCURSOR" val="118"/>
  <p:tag name="TRANSPARENCY" val="Vrai"/>
  <p:tag name="LATEXENGINEID" val="0"/>
  <p:tag name="TEMPFOLDER" val="C:\Users\Ronan\Pictures\equations\"/>
  <p:tag name="LATEXFORMHEIGHT" val="312"/>
  <p:tag name="LATEXFORMWIDTH" val="384"/>
  <p:tag name="LATEXFORMWRAP" val="Vrai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72,9283"/>
  <p:tag name="ORIGINALWIDTH" val="2026,997"/>
  <p:tag name="LATEXADDIN" val="\documentclass{article}&#10;\usepackage{amsmath}&#10;\pagestyle{empty}&#10;\begin{document}&#10;&#10;\noindent $\Omega_{\mathrm{S}}$ : shoaling zone $[\mathrm{m}]$ \\&#10; $\rho_{\mathrm{w}}$ : water density [kg.m ${ }^{-3}$ ] \\&#10; $g$ : gravitational acceleration $\left[m . s^{-2}\right]$ \\&#10; $H$ : significant wave height $[m]$&#10;&#10;&#10;\end{document}"/>
  <p:tag name="IGUANATEXSIZE" val="20"/>
  <p:tag name="IGUANATEXCURSOR" val="269"/>
  <p:tag name="TRANSPARENCY" val="Vrai"/>
  <p:tag name="LATEXENGINEID" val="0"/>
  <p:tag name="TEMPFOLDER" val="C:\Users\Ronan\Downloads\eq\"/>
  <p:tag name="LATEXFORMHEIGHT" val="312"/>
  <p:tag name="LATEXFORMWIDTH" val="384"/>
  <p:tag name="LATEXFORMWRAP" val="Vrai"/>
  <p:tag name="BITMAPVECTOR" val="0"/>
  <p:tag name="NUM" val="1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9,4713"/>
  <p:tag name="ORIGINALWIDTH" val="725,1594"/>
  <p:tag name="LATEXADDIN" val="\documentclass{article}&#10;\usepackage{amsmath}&#10;\pagestyle{empty}&#10;\begin{document}&#10;&#10;$\left|\frac{\partial \psi}{\partial x}\right| \leq M_{\text {slope }}$&#10;&#10;&#10;\end{document}"/>
  <p:tag name="IGUANATEXSIZE" val="20"/>
  <p:tag name="IGUANATEXCURSOR" val="151"/>
  <p:tag name="TRANSPARENCY" val="Vrai"/>
  <p:tag name="LATEXENGINEID" val="0"/>
  <p:tag name="TEMPFOLDER" val="C:\Users\Ronan\Downloads\eq\"/>
  <p:tag name="LATEXFORMHEIGHT" val="312"/>
  <p:tag name="LATEXFORMWIDTH" val="384"/>
  <p:tag name="LATEXFORMWRAP" val="Vrai"/>
  <p:tag name="BITMAPVECTOR" val="0"/>
  <p:tag name="NUM" val="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4,7319"/>
  <p:tag name="ORIGINALWIDTH" val="1398,575"/>
  <p:tag name="LATEXADDIN" val="\documentclass{article}&#10;\usepackage{amsmath}&#10;\pagestyle{empty}&#10;\begin{document}&#10;&#10;$\int_{\Omega} \psi(t, x) d x=\int_{\Omega} \psi_{0}(x) d x $&#10;&#10;&#10;\end{document}"/>
  <p:tag name="IGUANATEXSIZE" val="20"/>
  <p:tag name="IGUANATEXCURSOR" val="141"/>
  <p:tag name="TRANSPARENCY" val="Vrai"/>
  <p:tag name="LATEXENGINEID" val="0"/>
  <p:tag name="TEMPFOLDER" val="C:\Users\Ronan\Downloads\eq\"/>
  <p:tag name="LATEXFORMHEIGHT" val="312"/>
  <p:tag name="LATEXFORMWIDTH" val="384"/>
  <p:tag name="LATEXFORMWRAP" val="Vrai"/>
  <p:tag name="BITMAPVECTOR" val="0"/>
  <p:tag name="NUM" val="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528,684"/>
  <p:tag name="LATEXADDIN" val="\documentclass{article}&#10;\usepackage{amsmath}&#10;\pagestyle{empty}&#10;\begin{document}&#10;&#10;$\forall t \in[0, T]$&#10;&#10;&#10;\end{document}"/>
  <p:tag name="IGUANATEXSIZE" val="20"/>
  <p:tag name="IGUANATEXCURSOR" val="82"/>
  <p:tag name="TRANSPARENCY" val="Vrai"/>
  <p:tag name="LATEXENGINEID" val="0"/>
  <p:tag name="TEMPFOLDER" val="C:\Users\Ronan\Downloads\eq\"/>
  <p:tag name="LATEXFORMHEIGHT" val="312"/>
  <p:tag name="LATEXFORMWIDTH" val="384"/>
  <p:tag name="LATEXFORMWRAP" val="Vrai"/>
  <p:tag name="BITMAPVECTOR" val="0"/>
  <p:tag name="NUM" val="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te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st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tx2">
              <a:lumMod val="20000"/>
              <a:lumOff val="80000"/>
            </a:schemeClr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te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test</Template>
  <TotalTime>7920</TotalTime>
  <Words>2344</Words>
  <Application>Microsoft Office PowerPoint</Application>
  <PresentationFormat>Grand écran</PresentationFormat>
  <Paragraphs>311</Paragraphs>
  <Slides>47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47</vt:i4>
      </vt:variant>
    </vt:vector>
  </HeadingPairs>
  <TitlesOfParts>
    <vt:vector size="63" baseType="lpstr">
      <vt:lpstr>Arial</vt:lpstr>
      <vt:lpstr>Arial</vt:lpstr>
      <vt:lpstr>Calibri</vt:lpstr>
      <vt:lpstr>Cambria</vt:lpstr>
      <vt:lpstr>Cambria Math</vt:lpstr>
      <vt:lpstr>Corbel Light</vt:lpstr>
      <vt:lpstr>Georgia</vt:lpstr>
      <vt:lpstr>Palatino Linotype</vt:lpstr>
      <vt:lpstr>sans serif</vt:lpstr>
      <vt:lpstr>Times New Roman</vt:lpstr>
      <vt:lpstr>Trebuchet MS</vt:lpstr>
      <vt:lpstr>Wingdings 2</vt:lpstr>
      <vt:lpstr>Wingdings 3</vt:lpstr>
      <vt:lpstr>Facette</vt:lpstr>
      <vt:lpstr>test</vt:lpstr>
      <vt:lpstr>1_Facette</vt:lpstr>
      <vt:lpstr>Une alternative à la modélisation morphodynamique par transfert local forcée par un modèle à résolution de phase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Couplage vague-morphodynamisme du littoral par principe de minimisation</dc:title>
  <dc:creator>Ronan</dc:creator>
  <cp:lastModifiedBy>Ronan Dupont</cp:lastModifiedBy>
  <cp:revision>255</cp:revision>
  <cp:lastPrinted>2022-10-06T14:02:41Z</cp:lastPrinted>
  <dcterms:created xsi:type="dcterms:W3CDTF">2022-03-10T10:10:00Z</dcterms:created>
  <dcterms:modified xsi:type="dcterms:W3CDTF">2023-10-09T06:52:37Z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307BEB45F4E4469D894BAC93B585337E</vt:lpwstr>
  </property>
  <property fmtid="{D5CDD505-2E9C-101B-9397-08002B2CF9AE}" pid="3" name="KSOProductBuildVer">
    <vt:lpwstr>1036-11.2.0.11130</vt:lpwstr>
  </property>
</Properties>
</file>