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1" r:id="rId2"/>
  </p:sldMasterIdLst>
  <p:notesMasterIdLst>
    <p:notesMasterId r:id="rId18"/>
  </p:notesMasterIdLst>
  <p:handoutMasterIdLst>
    <p:handoutMasterId r:id="rId19"/>
  </p:handoutMasterIdLst>
  <p:sldIdLst>
    <p:sldId id="256" r:id="rId3"/>
    <p:sldId id="268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2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313607-F264-4F76-A33D-EE5DBBB72916}">
  <a:tblStyle styleId="{34313607-F264-4F76-A33D-EE5DBBB729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EB611D3-2C92-43DB-A7CB-DAFD60E7FF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0A60E4-D260-43C3-9CBB-251F8AF3FA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7FC16-2E6F-40EB-BD4D-49717A4DB30B}" type="datetimeFigureOut">
              <a:rPr lang="fr-FR" smtClean="0"/>
              <a:t>03/11/2020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55101D-7EE0-4A72-8BC3-C1ABF8FCEE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A0579C-6E5A-4F82-9286-980A97D3BD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5B90A-811F-49B9-AA82-59C6AEC306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3992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4a2ca659d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ga4a2ca659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e96881a68_3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9e96881a68_3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e96881a68_3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9e96881a68_3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770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e96881a68_3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9e96881a68_3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9e96881a68_3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g9e96881a68_3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9e96881a68_3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g9e96881a68_3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e96881a68_3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9e96881a68_3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9e96881a68_3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9e96881a68_3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e96881a68_3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g9e96881a68_3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e96881a68_3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g9e96881a68_3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e96881a68_3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g9e96881a68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8" name="Google Shape;28;p2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9" name="Google Shape;29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30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" name="Google Shape;31;p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légende">
  <p:cSld name="Titre et légen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 avec légende">
  <p:cSld name="Citation avec légen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nom">
  <p:cSld name="Carte nom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nom citation">
  <p:cSld name="Carte nom cita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rai ou faux">
  <p:cSld name="Vrai ou faux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62" name="Google Shape;162;p1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411"/>
              </a:schemeClr>
            </a:solidFill>
            <a:ln>
              <a:noFill/>
            </a:ln>
          </p:spPr>
        </p:sp>
        <p:cxnSp>
          <p:nvCxnSpPr>
            <p:cNvPr id="163" name="Google Shape;163;p1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" name="Google Shape;164;p1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5" name="Google Shape;165;p1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4"/>
              </a:schemeClr>
            </a:solidFill>
            <a:ln>
              <a:noFill/>
            </a:ln>
          </p:spPr>
        </p:sp>
        <p:sp>
          <p:nvSpPr>
            <p:cNvPr id="166" name="Google Shape;166;p1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67" name="Google Shape;167;p1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411"/>
              </a:srgbClr>
            </a:solidFill>
            <a:ln>
              <a:noFill/>
            </a:ln>
          </p:spPr>
        </p:sp>
        <p:sp>
          <p:nvSpPr>
            <p:cNvPr id="169" name="Google Shape;169;p1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411"/>
              </a:schemeClr>
            </a:solidFill>
            <a:ln>
              <a:noFill/>
            </a:ln>
          </p:spPr>
        </p:sp>
        <p:sp>
          <p:nvSpPr>
            <p:cNvPr id="170" name="Google Shape;170;p1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71" name="Google Shape;171;p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" name="Google Shape;172;p19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7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légende">
  <p:cSld name="Titre et légende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 avec légende">
  <p:cSld name="Citation avec légend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9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41" name="Google Shape;241;p2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nom">
  <p:cSld name="Carte nom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e nom citation">
  <p:cSld name="Carte nom cita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52" name="Google Shape;252;p3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56" name="Google Shape;256;p3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rai ou faux">
  <p:cSld name="Vrai ou faux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3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68" name="Google Shape;268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4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74" name="Google Shape;274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17" name="Google Shape;17;p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9" name="Google Shape;19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5" name="Google Shape;145;p1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6" name="Google Shape;146;p1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7" name="Google Shape;147;p1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4"/>
              </a:schemeClr>
            </a:solidFill>
            <a:ln>
              <a:noFill/>
            </a:ln>
          </p:spPr>
        </p:sp>
        <p:sp>
          <p:nvSpPr>
            <p:cNvPr id="148" name="Google Shape;148;p1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9" name="Google Shape;149;p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411"/>
              </a:srgbClr>
            </a:solidFill>
            <a:ln>
              <a:noFill/>
            </a:ln>
          </p:spPr>
        </p:sp>
        <p:sp>
          <p:nvSpPr>
            <p:cNvPr id="151" name="Google Shape;151;p1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411"/>
              </a:schemeClr>
            </a:solidFill>
            <a:ln>
              <a:noFill/>
            </a:ln>
          </p:spPr>
        </p:sp>
        <p:sp>
          <p:nvSpPr>
            <p:cNvPr id="152" name="Google Shape;152;p1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53" name="Google Shape;153;p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>
            <a:spLocks noGrp="1"/>
          </p:cNvSpPr>
          <p:nvPr>
            <p:ph type="ctrTitle"/>
          </p:nvPr>
        </p:nvSpPr>
        <p:spPr>
          <a:xfrm>
            <a:off x="1436046" y="167361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Trebuchet MS"/>
              <a:buNone/>
            </a:pPr>
            <a:r>
              <a:rPr lang="en-US" u="sng"/>
              <a:t>Maillage d’une sphère</a:t>
            </a:r>
            <a:endParaRPr sz="5000"/>
          </a:p>
        </p:txBody>
      </p:sp>
      <p:pic>
        <p:nvPicPr>
          <p:cNvPr id="282" name="Google Shape;282;p35"/>
          <p:cNvPicPr preferRelativeResize="0"/>
          <p:nvPr/>
        </p:nvPicPr>
        <p:blipFill rotWithShape="1">
          <a:blip r:embed="rId3">
            <a:alphaModFix/>
          </a:blip>
          <a:srcRect l="21706" t="19599" r="19580" b="20844"/>
          <a:stretch/>
        </p:blipFill>
        <p:spPr>
          <a:xfrm>
            <a:off x="3363300" y="2062025"/>
            <a:ext cx="4460300" cy="45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10312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/>
              <a:t>III) Résultats</a:t>
            </a:r>
            <a:endParaRPr i="1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/>
              <a:t>  </a:t>
            </a:r>
            <a:r>
              <a:rPr lang="en-US" sz="3300" i="1" u="sng"/>
              <a:t>3) Calcul du volume de la sphère maillée</a:t>
            </a:r>
            <a:endParaRPr sz="3300" i="1" u="sng"/>
          </a:p>
        </p:txBody>
      </p:sp>
      <p:sp>
        <p:nvSpPr>
          <p:cNvPr id="336" name="Google Shape;336;p42" descr="{\displaystyle V={\frac {1}{6}}\left|\det({\overrightarrow {AB}},{\overrightarrow {AC}},{\overrightarrow {AD}})\right|.}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7125" y="3458292"/>
            <a:ext cx="2843664" cy="5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8957" y="2536888"/>
            <a:ext cx="958886" cy="5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0807" y="2140989"/>
            <a:ext cx="2689685" cy="224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2"/>
          <p:cNvPicPr preferRelativeResize="0"/>
          <p:nvPr/>
        </p:nvPicPr>
        <p:blipFill rotWithShape="1">
          <a:blip r:embed="rId6">
            <a:alphaModFix/>
          </a:blip>
          <a:srcRect l="20002" t="18302" r="18089" b="19294"/>
          <a:stretch/>
        </p:blipFill>
        <p:spPr>
          <a:xfrm>
            <a:off x="360375" y="2310875"/>
            <a:ext cx="3873923" cy="39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3"/>
          <p:cNvSpPr txBox="1">
            <a:spLocks noGrp="1"/>
          </p:cNvSpPr>
          <p:nvPr>
            <p:ph type="title"/>
          </p:nvPr>
        </p:nvSpPr>
        <p:spPr>
          <a:xfrm>
            <a:off x="677324" y="609600"/>
            <a:ext cx="9633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/>
              <a:t>III) Résultats</a:t>
            </a:r>
            <a:endParaRPr i="1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/>
              <a:t>	</a:t>
            </a:r>
            <a:r>
              <a:rPr lang="en-US" i="1" u="sng"/>
              <a:t>4) Erreur de volume</a:t>
            </a:r>
            <a:endParaRPr i="1" u="sng"/>
          </a:p>
        </p:txBody>
      </p:sp>
      <p:pic>
        <p:nvPicPr>
          <p:cNvPr id="346" name="Google Shape;3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5238" y="1805175"/>
            <a:ext cx="6746575" cy="47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"/>
          <p:cNvSpPr txBox="1">
            <a:spLocks noGrp="1"/>
          </p:cNvSpPr>
          <p:nvPr>
            <p:ph type="title"/>
          </p:nvPr>
        </p:nvSpPr>
        <p:spPr>
          <a:xfrm>
            <a:off x="677324" y="609600"/>
            <a:ext cx="9633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/>
              <a:t>III) Résultats</a:t>
            </a:r>
            <a:endParaRPr i="1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/>
              <a:t>	</a:t>
            </a:r>
            <a:r>
              <a:rPr lang="en-US" i="1" u="sng"/>
              <a:t>5) Temps de calcul</a:t>
            </a:r>
            <a:endParaRPr i="1" u="sng"/>
          </a:p>
        </p:txBody>
      </p:sp>
      <p:pic>
        <p:nvPicPr>
          <p:cNvPr id="352" name="Google Shape;35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975" y="2082900"/>
            <a:ext cx="4572000" cy="3924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3" name="Google Shape;353;p44"/>
          <p:cNvGraphicFramePr/>
          <p:nvPr/>
        </p:nvGraphicFramePr>
        <p:xfrm>
          <a:off x="1692350" y="1919250"/>
          <a:ext cx="1609725" cy="4118256"/>
        </p:xfrm>
        <a:graphic>
          <a:graphicData uri="http://schemas.openxmlformats.org/drawingml/2006/table">
            <a:tbl>
              <a:tblPr>
                <a:noFill/>
                <a:tableStyleId>{34313607-F264-4F76-A33D-EE5DBBB72916}</a:tableStyleId>
              </a:tblPr>
              <a:tblGrid>
                <a:gridCol w="65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n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tps calcul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4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8,10E-05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10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9,20E-05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34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1,48E-04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130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3,76E-04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514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1,46E-03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2035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8,16E-03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8195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3,72E-02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32770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0,282558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131074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2,880559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524290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32,115082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2097154</a:t>
                      </a:r>
                      <a:endParaRPr sz="1000"/>
                    </a:p>
                  </a:txBody>
                  <a:tcPr marL="28575" marR="28575" marT="914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358,19484</a:t>
                      </a:r>
                      <a:endParaRPr sz="1000"/>
                    </a:p>
                  </a:txBody>
                  <a:tcPr marL="28575" marR="28575" marT="91425" marB="91425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Trebuchet MS"/>
              <a:buNone/>
            </a:pPr>
            <a:r>
              <a:rPr lang="en-US" sz="7000" u="sng"/>
              <a:t>Conclusion :</a:t>
            </a:r>
            <a:endParaRPr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400F04F6-4013-4EB0-9F6D-C8A591D35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9115" y="6248400"/>
            <a:ext cx="5734975" cy="800309"/>
          </a:xfrm>
        </p:spPr>
        <p:txBody>
          <a:bodyPr/>
          <a:lstStyle/>
          <a:p>
            <a:pPr marL="137160" indent="0">
              <a:buNone/>
            </a:pPr>
            <a:r>
              <a:rPr lang="fr-FR" sz="1100" i="1" dirty="0"/>
              <a:t>https://www.enseignement.polytechnique.fr/profs/informatique/Francois.Sillion/Majeure/Projets/samson/index.html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18AE7A-3DED-41E5-AC60-CEDFAE74B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7" t="13605" r="10032" b="15842"/>
          <a:stretch/>
        </p:blipFill>
        <p:spPr>
          <a:xfrm>
            <a:off x="2459115" y="1907219"/>
            <a:ext cx="5734975" cy="43411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B367A08-E3F8-4776-9AC4-020F0B93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8A0A59E-9D91-4B1B-B126-DF3E361D6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2A319D-913D-4AC6-B022-86C2B4A6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740"/>
            <a:ext cx="12192000" cy="8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40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F9F51-A3B2-4FDA-A475-5EE20270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/>
              <a:t>Annexe: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14451D-5C9E-4DBF-8C7A-4D17F47B0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73" y="2386323"/>
            <a:ext cx="8259590" cy="27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06F309-8B1E-426E-899B-E8C7B8E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414672" cy="1139197"/>
          </a:xfrm>
        </p:spPr>
        <p:txBody>
          <a:bodyPr/>
          <a:lstStyle/>
          <a:p>
            <a:r>
              <a:rPr lang="en-US" u="sng" dirty="0"/>
              <a:t>Introduction:</a:t>
            </a:r>
            <a:endParaRPr lang="fr-FR" dirty="0"/>
          </a:p>
        </p:txBody>
      </p:sp>
      <p:pic>
        <p:nvPicPr>
          <p:cNvPr id="1028" name="Picture 4" descr="Plots.jl - Map surface color to matrix - Stack Overflow">
            <a:extLst>
              <a:ext uri="{FF2B5EF4-FFF2-40B4-BE49-F238E27FC236}">
                <a16:creationId xmlns:a16="http://schemas.microsoft.com/office/drawing/2014/main" id="{B2078B8A-09DD-493C-9EBE-A8E14913B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36" y="1606720"/>
            <a:ext cx="5060664" cy="46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D111BF9-81DB-4A02-9403-F401155C4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8622" y="5644719"/>
            <a:ext cx="5734975" cy="800309"/>
          </a:xfrm>
        </p:spPr>
        <p:txBody>
          <a:bodyPr/>
          <a:lstStyle/>
          <a:p>
            <a:pPr marL="137160" indent="0">
              <a:buNone/>
            </a:pPr>
            <a:r>
              <a:rPr lang="fr-FR" sz="1100" i="1" dirty="0"/>
              <a:t>stackoverflow.com</a:t>
            </a:r>
          </a:p>
        </p:txBody>
      </p:sp>
    </p:spTree>
    <p:extLst>
      <p:ext uri="{BB962C8B-B14F-4D97-AF65-F5344CB8AC3E}">
        <p14:creationId xmlns:p14="http://schemas.microsoft.com/office/powerpoint/2010/main" val="4023402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06F309-8B1E-426E-899B-E8C7B8EF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/>
              <a:t>Méthodes abordées: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385DAF-8706-4D95-84FF-784D155BF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Partir d’un disque, le mailler, projeter sur la sphère.</a:t>
            </a:r>
          </a:p>
          <a:p>
            <a:pPr marL="137160" indent="0">
              <a:buNone/>
            </a:pPr>
            <a:endParaRPr lang="fr-FR" dirty="0"/>
          </a:p>
          <a:p>
            <a:r>
              <a:rPr lang="fr-FR" dirty="0"/>
              <a:t>Mailler la sphère en latitude/longitude et découper les rectangles pour obtenir des triangles.</a:t>
            </a:r>
          </a:p>
          <a:p>
            <a:endParaRPr lang="fr-FR" dirty="0"/>
          </a:p>
          <a:p>
            <a:r>
              <a:rPr lang="fr-FR" dirty="0"/>
              <a:t>Partir d’un tétraèdre et pour chaque triangle, prendre le centre du triangle pour diviser chaque face en 3 face.</a:t>
            </a:r>
          </a:p>
          <a:p>
            <a:endParaRPr lang="fr-FR" dirty="0"/>
          </a:p>
          <a:p>
            <a:r>
              <a:rPr lang="fr-FR" dirty="0"/>
              <a:t>Notre méthode...slide suivante</a:t>
            </a:r>
          </a:p>
        </p:txBody>
      </p:sp>
      <p:pic>
        <p:nvPicPr>
          <p:cNvPr id="2050" name="Picture 2" descr="Sphère — Wikipédia">
            <a:extLst>
              <a:ext uri="{FF2B5EF4-FFF2-40B4-BE49-F238E27FC236}">
                <a16:creationId xmlns:a16="http://schemas.microsoft.com/office/drawing/2014/main" id="{5CD8D775-7484-4CDE-A495-D1E1E6CD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821" y="2373528"/>
            <a:ext cx="1727447" cy="172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7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87404">
            <a:off x="1724575" y="3641965"/>
            <a:ext cx="3054812" cy="299169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 dirty="0" err="1"/>
              <a:t>Méthode</a:t>
            </a:r>
            <a:r>
              <a:rPr lang="en-US" i="1" u="sng" dirty="0"/>
              <a:t> adoptee:</a:t>
            </a:r>
            <a:endParaRPr u="sng" dirty="0"/>
          </a:p>
        </p:txBody>
      </p:sp>
      <p:pic>
        <p:nvPicPr>
          <p:cNvPr id="288" name="Google Shape;288;p36"/>
          <p:cNvPicPr preferRelativeResize="0"/>
          <p:nvPr/>
        </p:nvPicPr>
        <p:blipFill rotWithShape="1">
          <a:blip r:embed="rId4">
            <a:alphaModFix/>
          </a:blip>
          <a:srcRect l="19876" t="23842" r="19834" b="24247"/>
          <a:stretch/>
        </p:blipFill>
        <p:spPr>
          <a:xfrm>
            <a:off x="505967" y="1426703"/>
            <a:ext cx="2495517" cy="245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44A6EB-945A-486B-AFE0-C25221FB12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5" t="23365" r="19695" b="23941"/>
          <a:stretch/>
        </p:blipFill>
        <p:spPr>
          <a:xfrm>
            <a:off x="3484189" y="1285292"/>
            <a:ext cx="2747699" cy="27237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90D30E-8A2D-4314-B484-221D4AD824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14" t="25189" r="22597" b="23722"/>
          <a:stretch/>
        </p:blipFill>
        <p:spPr>
          <a:xfrm>
            <a:off x="6835782" y="1426703"/>
            <a:ext cx="2438352" cy="24134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 dirty="0" err="1"/>
              <a:t>Informations</a:t>
            </a:r>
            <a:r>
              <a:rPr lang="en-US" i="1" u="sng" dirty="0"/>
              <a:t> necessaires</a:t>
            </a:r>
            <a:endParaRPr u="sng" dirty="0"/>
          </a:p>
        </p:txBody>
      </p:sp>
      <p:sp>
        <p:nvSpPr>
          <p:cNvPr id="295" name="Google Shape;295;p37"/>
          <p:cNvSpPr txBox="1">
            <a:spLocks noGrp="1"/>
          </p:cNvSpPr>
          <p:nvPr>
            <p:ph type="title"/>
          </p:nvPr>
        </p:nvSpPr>
        <p:spPr>
          <a:xfrm>
            <a:off x="594319" y="2343623"/>
            <a:ext cx="5387032" cy="40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903" t="-7461" b="-1343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296" name="Google Shape;296;p37"/>
          <p:cNvSpPr txBox="1"/>
          <p:nvPr/>
        </p:nvSpPr>
        <p:spPr>
          <a:xfrm>
            <a:off x="1202361" y="6038725"/>
            <a:ext cx="1821600" cy="648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9050" cap="flat" cmpd="sng">
            <a:solidFill>
              <a:srgbClr val="9EDF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750" y="2914034"/>
            <a:ext cx="6143625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7"/>
          <p:cNvSpPr txBox="1"/>
          <p:nvPr/>
        </p:nvSpPr>
        <p:spPr>
          <a:xfrm>
            <a:off x="5328849" y="2538443"/>
            <a:ext cx="4836300" cy="3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i="1" u="sng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Numérotation</a:t>
            </a:r>
            <a:r>
              <a:rPr lang="en-US" sz="1800" i="1" u="sng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des </a:t>
            </a:r>
            <a:r>
              <a:rPr lang="en-US" sz="1800" i="1" u="sng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r>
              <a:rPr lang="en-US" sz="1800" i="1" u="sng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, faces pour le </a:t>
            </a:r>
            <a:r>
              <a:rPr lang="en-US" sz="1800" i="1" u="sng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solide</a:t>
            </a:r>
            <a:r>
              <a:rPr lang="en-US" sz="1800" i="1" u="sng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1800" i="1" u="sng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départ</a:t>
            </a:r>
            <a:r>
              <a:rPr lang="en-US" sz="1800" i="1" u="sng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sz="1800" i="1" u="sng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 sz="1800" i="1" u="sng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-"/>
            </a:pPr>
            <a:r>
              <a:rPr lang="en-US" sz="1800" i="1" u="sng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Tétraèdre</a:t>
            </a:r>
            <a:r>
              <a:rPr lang="en-US" sz="1800" i="1" u="sng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/</a:t>
            </a:r>
            <a:r>
              <a:rPr lang="en-US" sz="1800" i="1" u="sng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Octaèdre</a:t>
            </a:r>
            <a:r>
              <a:rPr lang="en-US" sz="1800" i="1" u="sng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Peut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se faire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visuellement</a:t>
            </a:r>
            <a:endParaRPr sz="1800" i="1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Char char="-"/>
            </a:pPr>
            <a:r>
              <a:rPr lang="en-US" sz="1800" i="1" u="sng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Icosaédre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Calcul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toutes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les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combinaisons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possibles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triplets de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.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Calcul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distances entre les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pour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obtenir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triangles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isoceles</a:t>
            </a:r>
            <a:endParaRPr sz="1800" i="1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8"/>
          <p:cNvSpPr txBox="1">
            <a:spLocks noGrp="1"/>
          </p:cNvSpPr>
          <p:nvPr>
            <p:ph type="title"/>
          </p:nvPr>
        </p:nvSpPr>
        <p:spPr>
          <a:xfrm>
            <a:off x="677324" y="609600"/>
            <a:ext cx="9633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/>
              <a:t>I) Outils utilisés</a:t>
            </a:r>
            <a:endParaRPr i="1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/>
              <a:t>  </a:t>
            </a:r>
            <a:r>
              <a:rPr lang="en-US" i="1" u="sng"/>
              <a:t>1) RangeR3, numerote, parcours R3</a:t>
            </a:r>
            <a:endParaRPr i="1" u="sng"/>
          </a:p>
        </p:txBody>
      </p:sp>
      <p:pic>
        <p:nvPicPr>
          <p:cNvPr id="304" name="Google Shape;30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088" y="2037754"/>
            <a:ext cx="3957182" cy="400485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05" name="Google Shape;30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0100" y="2037754"/>
            <a:ext cx="4731032" cy="22245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06" name="Google Shape;30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0100" y="4661488"/>
            <a:ext cx="3848100" cy="13811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>
            <a:spLocks noGrp="1"/>
          </p:cNvSpPr>
          <p:nvPr>
            <p:ph type="title"/>
          </p:nvPr>
        </p:nvSpPr>
        <p:spPr>
          <a:xfrm>
            <a:off x="677324" y="609600"/>
            <a:ext cx="9633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 dirty="0"/>
              <a:t>II) Corps du </a:t>
            </a:r>
            <a:r>
              <a:rPr lang="en-US" i="1" u="sng" dirty="0" err="1"/>
              <a:t>programme</a:t>
            </a:r>
            <a:r>
              <a:rPr lang="en-US" i="1" u="sng" dirty="0"/>
              <a:t> (</a:t>
            </a:r>
            <a:r>
              <a:rPr lang="en-US" i="1" u="sng" dirty="0" err="1"/>
              <a:t>tétraèdre</a:t>
            </a:r>
            <a:r>
              <a:rPr lang="en-US" i="1" u="sng" dirty="0"/>
              <a:t>)</a:t>
            </a:r>
            <a:endParaRPr i="1" u="sng" dirty="0"/>
          </a:p>
        </p:txBody>
      </p:sp>
      <p:sp>
        <p:nvSpPr>
          <p:cNvPr id="312" name="Google Shape;312;p39"/>
          <p:cNvSpPr txBox="1"/>
          <p:nvPr/>
        </p:nvSpPr>
        <p:spPr>
          <a:xfrm>
            <a:off x="392576" y="1562471"/>
            <a:ext cx="8707036" cy="42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sng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Initialiser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4 </a:t>
            </a:r>
            <a:r>
              <a:rPr lang="en-US" sz="1800" b="0" i="1" u="sng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(dans S) </a:t>
            </a:r>
            <a:r>
              <a:rPr lang="en-US" sz="1800" b="0" i="1" u="sng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ainsi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que la </a:t>
            </a:r>
            <a:r>
              <a:rPr lang="en-US" sz="1800" b="0" i="1" u="sng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connectivité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6 faces </a:t>
            </a:r>
            <a:r>
              <a:rPr lang="fr-FR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(dans E) 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 sz="1800" b="0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Boucle </a:t>
            </a:r>
            <a:r>
              <a:rPr lang="en-US" sz="1800" b="0" i="1" u="sng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d’itérations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 sz="1800" b="0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Pour </a:t>
            </a:r>
            <a:r>
              <a:rPr lang="en-US" sz="1800" b="0" i="1" u="sng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chaque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triangles: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•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Calculer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les 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milieux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d’arêtes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•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Projeter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ces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milieux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d’arêtes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sur la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sphère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• Ranger les nouveaux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dans rangeR3</a:t>
            </a:r>
            <a:endParaRPr lang="en-US" dirty="0">
              <a:ea typeface="Trebuchet M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 b="0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Parcourir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R3 pour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attribuer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les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numéros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fr-FR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fr-FR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Une fois les numéros de sommets attribués, on réeffectue de nouveau les calculs de sommets pour chaque face afin d’avoir les numéros des 6 points ci contre et créer la nouvelle connectivité: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fr-FR" sz="1800" b="0" i="1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</a:t>
            </a:r>
            <a:r>
              <a:rPr lang="fr-FR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Pour chaque triangles:</a:t>
            </a:r>
            <a:endParaRPr lang="fr-FR"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r>
              <a:rPr lang="fr-FR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• Calculer les </a:t>
            </a:r>
            <a:r>
              <a:rPr lang="fr-FR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milieux</a:t>
            </a:r>
            <a:r>
              <a:rPr lang="fr-FR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d’arêtes</a:t>
            </a:r>
            <a:endParaRPr lang="fr-FR"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r>
              <a:rPr lang="fr-FR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• Projeter ces </a:t>
            </a:r>
            <a:r>
              <a:rPr lang="fr-FR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milieux</a:t>
            </a:r>
            <a:r>
              <a:rPr lang="fr-FR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d’arêtes sur la sphère</a:t>
            </a:r>
            <a:endParaRPr lang="fr-FR"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r>
              <a:rPr lang="fr-FR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• Trouver tous les numéros de sommets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r>
              <a:rPr lang="fr-FR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</a:t>
            </a:r>
            <a:r>
              <a:rPr lang="fr-FR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• Créer la nouvelle connectivité pour chaque nouveau triangle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</a:pPr>
            <a:endParaRPr lang="en-US" sz="1800" b="0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F52DE1-A25F-45D1-9C08-1D71B4F14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099" y="3990281"/>
            <a:ext cx="2127372" cy="17402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"/>
          <p:cNvSpPr txBox="1">
            <a:spLocks noGrp="1"/>
          </p:cNvSpPr>
          <p:nvPr>
            <p:ph type="title"/>
          </p:nvPr>
        </p:nvSpPr>
        <p:spPr>
          <a:xfrm>
            <a:off x="677324" y="609600"/>
            <a:ext cx="9633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 dirty="0"/>
              <a:t>III) </a:t>
            </a:r>
            <a:r>
              <a:rPr lang="en-US" i="1" u="sng" dirty="0" err="1"/>
              <a:t>Résultats</a:t>
            </a:r>
            <a:endParaRPr i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dirty="0"/>
              <a:t>  </a:t>
            </a:r>
            <a:r>
              <a:rPr lang="en-US" i="1" u="sng" dirty="0"/>
              <a:t>1) Subroutines entrée/sortie/</a:t>
            </a:r>
            <a:r>
              <a:rPr lang="en-US" i="1" u="sng" dirty="0" err="1"/>
              <a:t>utilité</a:t>
            </a:r>
            <a:endParaRPr i="1" u="sng" dirty="0"/>
          </a:p>
        </p:txBody>
      </p:sp>
      <p:sp>
        <p:nvSpPr>
          <p:cNvPr id="318" name="Google Shape;318;p40"/>
          <p:cNvSpPr txBox="1"/>
          <p:nvPr/>
        </p:nvSpPr>
        <p:spPr>
          <a:xfrm>
            <a:off x="392576" y="2168349"/>
            <a:ext cx="8236519" cy="322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ENTREE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R       : rayon de la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sphère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n_pts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: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nombre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points minimum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souhaités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 sz="1800" b="0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SORTIE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Ef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: Tableau des faces (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connectivité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des 3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numéros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associés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Sf        : Tableau des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n_s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: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Nombre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(taille de 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n_f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: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Nombre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faces (taille de E)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 sz="1800" b="0" i="1" u="none" strike="noStrike" cap="none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    </a:t>
            </a:r>
            <a:r>
              <a:rPr lang="en-US" sz="1800" b="0" i="1" u="sng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UTILISATION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Pour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obtenir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les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coordonnées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des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sommets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la face i: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S(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Ef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(i,1),1)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coord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x du 1er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associé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la face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S(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Ef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(i,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),2)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coord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y 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du 1er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associé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la face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endParaRPr sz="1800" i="1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S(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Ef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(i,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),3)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coord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1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en</a:t>
            </a:r>
            <a:r>
              <a:rPr lang="en-US" sz="1800" b="0" i="1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z 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du 1er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sommet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associé</a:t>
            </a:r>
            <a:r>
              <a:rPr lang="en-US" sz="1800" i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de la face </a:t>
            </a:r>
            <a:r>
              <a:rPr lang="en-US" sz="1800" i="1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 sz="1800" i="1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9" name="Google Shape;319;p40"/>
          <p:cNvSpPr/>
          <p:nvPr/>
        </p:nvSpPr>
        <p:spPr>
          <a:xfrm>
            <a:off x="7021585" y="4146087"/>
            <a:ext cx="502220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-0.81649658418431914      -0.47140451421034912      -0.33333333466283194        0.0000000000000000        0.0000000000000000        1.0000000039884958        0.0000000000000000       0.94280902842069825      -0.33333333466283194       0.81649658418431914      -0.47140451421034912      -0.33333333466283194 </a:t>
            </a:r>
            <a:endParaRPr/>
          </a:p>
        </p:txBody>
      </p:sp>
      <p:sp>
        <p:nvSpPr>
          <p:cNvPr id="320" name="Google Shape;320;p40"/>
          <p:cNvSpPr/>
          <p:nvPr/>
        </p:nvSpPr>
        <p:spPr>
          <a:xfrm>
            <a:off x="9532690" y="2014565"/>
            <a:ext cx="179244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1           2           3           1           2           0           1           3           0           2           3           0</a:t>
            </a:r>
            <a:endParaRPr/>
          </a:p>
        </p:txBody>
      </p:sp>
      <p:sp>
        <p:nvSpPr>
          <p:cNvPr id="321" name="Google Shape;321;p40"/>
          <p:cNvSpPr txBox="1"/>
          <p:nvPr/>
        </p:nvSpPr>
        <p:spPr>
          <a:xfrm>
            <a:off x="9077978" y="3889329"/>
            <a:ext cx="1350935" cy="4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 initial</a:t>
            </a:r>
            <a:endParaRPr/>
          </a:p>
        </p:txBody>
      </p:sp>
      <p:sp>
        <p:nvSpPr>
          <p:cNvPr id="322" name="Google Shape;322;p40"/>
          <p:cNvSpPr txBox="1"/>
          <p:nvPr/>
        </p:nvSpPr>
        <p:spPr>
          <a:xfrm>
            <a:off x="9753446" y="1727716"/>
            <a:ext cx="1350935" cy="4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18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 initial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>
            <a:spLocks noGrp="1"/>
          </p:cNvSpPr>
          <p:nvPr>
            <p:ph type="title"/>
          </p:nvPr>
        </p:nvSpPr>
        <p:spPr>
          <a:xfrm>
            <a:off x="677324" y="609600"/>
            <a:ext cx="9633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 u="sng"/>
              <a:t>III) Résultats</a:t>
            </a:r>
            <a:endParaRPr i="1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i="1"/>
              <a:t>  </a:t>
            </a:r>
            <a:r>
              <a:rPr lang="en-US" i="1" u="sng"/>
              <a:t>2) Visualisation</a:t>
            </a:r>
            <a:endParaRPr i="1" u="sng"/>
          </a:p>
        </p:txBody>
      </p:sp>
      <p:pic>
        <p:nvPicPr>
          <p:cNvPr id="328" name="Google Shape;328;p41"/>
          <p:cNvPicPr preferRelativeResize="0"/>
          <p:nvPr/>
        </p:nvPicPr>
        <p:blipFill rotWithShape="1">
          <a:blip r:embed="rId3">
            <a:alphaModFix/>
          </a:blip>
          <a:srcRect l="20912" t="19702" r="19081" b="21531"/>
          <a:stretch/>
        </p:blipFill>
        <p:spPr>
          <a:xfrm>
            <a:off x="309600" y="2320899"/>
            <a:ext cx="3113750" cy="304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 rotWithShape="1">
          <a:blip r:embed="rId4">
            <a:alphaModFix/>
          </a:blip>
          <a:srcRect l="18791" t="17965" r="17315" b="19460"/>
          <a:stretch/>
        </p:blipFill>
        <p:spPr>
          <a:xfrm>
            <a:off x="3423350" y="2320900"/>
            <a:ext cx="3303250" cy="32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1"/>
          <p:cNvPicPr preferRelativeResize="0"/>
          <p:nvPr/>
        </p:nvPicPr>
        <p:blipFill rotWithShape="1">
          <a:blip r:embed="rId5">
            <a:alphaModFix/>
          </a:blip>
          <a:srcRect l="21444" t="17636" r="18603" b="22230"/>
          <a:stretch/>
        </p:blipFill>
        <p:spPr>
          <a:xfrm>
            <a:off x="6726600" y="2213475"/>
            <a:ext cx="2931393" cy="29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te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553</Words>
  <Application>Microsoft Office PowerPoint</Application>
  <PresentationFormat>Grand écran</PresentationFormat>
  <Paragraphs>98</Paragraphs>
  <Slides>15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Noto Sans Symbols</vt:lpstr>
      <vt:lpstr>Trebuchet MS</vt:lpstr>
      <vt:lpstr>Facette</vt:lpstr>
      <vt:lpstr>Facette</vt:lpstr>
      <vt:lpstr>Maillage d’une sphère</vt:lpstr>
      <vt:lpstr>Introduction:</vt:lpstr>
      <vt:lpstr>Méthodes abordées:</vt:lpstr>
      <vt:lpstr>Méthode adoptee:</vt:lpstr>
      <vt:lpstr>Informations necessaires</vt:lpstr>
      <vt:lpstr>I) Outils utilisés   1) RangeR3, numerote, parcours R3</vt:lpstr>
      <vt:lpstr>II) Corps du programme (tétraèdre)</vt:lpstr>
      <vt:lpstr>III) Résultats   1) Subroutines entrée/sortie/utilité</vt:lpstr>
      <vt:lpstr>III) Résultats   2) Visualisation</vt:lpstr>
      <vt:lpstr>III) Résultats   3) Calcul du volume de la sphère maillée</vt:lpstr>
      <vt:lpstr>III) Résultats  4) Erreur de volume</vt:lpstr>
      <vt:lpstr>III) Résultats  5) Temps de calcul</vt:lpstr>
      <vt:lpstr>Conclusion :</vt:lpstr>
      <vt:lpstr>Présentation PowerPoint</vt:lpstr>
      <vt:lpstr>Annexe: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Maillage d’une sphère</dc:title>
  <cp:lastModifiedBy>Ronan Dupont</cp:lastModifiedBy>
  <cp:revision>8</cp:revision>
  <dcterms:modified xsi:type="dcterms:W3CDTF">2020-11-03T14:45:00Z</dcterms:modified>
</cp:coreProperties>
</file>