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308" r:id="rId6"/>
    <p:sldId id="318" r:id="rId7"/>
    <p:sldId id="328" r:id="rId8"/>
    <p:sldId id="321" r:id="rId9"/>
    <p:sldId id="330" r:id="rId10"/>
    <p:sldId id="317" r:id="rId11"/>
    <p:sldId id="331" r:id="rId12"/>
    <p:sldId id="322" r:id="rId13"/>
    <p:sldId id="326" r:id="rId14"/>
    <p:sldId id="325" r:id="rId15"/>
    <p:sldId id="336" r:id="rId16"/>
    <p:sldId id="324" r:id="rId17"/>
    <p:sldId id="332" r:id="rId18"/>
    <p:sldId id="316" r:id="rId19"/>
    <p:sldId id="333" r:id="rId20"/>
    <p:sldId id="335" r:id="rId21"/>
    <p:sldId id="334" r:id="rId22"/>
  </p:sldIdLst>
  <p:sldSz cx="12188825" cy="6858000"/>
  <p:notesSz cx="6858000" cy="9144000"/>
  <p:custDataLst>
    <p:tags r:id="rId25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01" autoAdjust="0"/>
  </p:normalViewPr>
  <p:slideViewPr>
    <p:cSldViewPr showGuides="1">
      <p:cViewPr varScale="1">
        <p:scale>
          <a:sx n="67" d="100"/>
          <a:sy n="67" d="100"/>
        </p:scale>
        <p:origin x="604" y="7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3C41D4-E5C2-48B8-BFBA-E479B1DB16A9}" type="datetime1">
              <a:rPr lang="fr-FR" smtClean="0"/>
              <a:t>15/12/2020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6E30-EA26-42DB-A0B5-B3C4DF5444BE}" type="datetime1">
              <a:rPr lang="fr-FR" smtClean="0"/>
              <a:pPr/>
              <a:t>15/12/2020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539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36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669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03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417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42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5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9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69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65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23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59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20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69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90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 8" descr="Gande vagu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 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 descr="Grande vague (semi-transparente)" title="Vag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Grande vague (semi-transparente)" title="Vagu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Image 9" descr="Gande vagu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6598468" y="1268760"/>
            <a:ext cx="5590357" cy="3733800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000" dirty="0"/>
              <a:t>Projet </a:t>
            </a:r>
            <a:r>
              <a:rPr lang="fr-FR" sz="4000" dirty="0" err="1"/>
              <a:t>Ansys</a:t>
            </a:r>
            <a:br>
              <a:rPr lang="fr-FR" sz="4000" dirty="0"/>
            </a:br>
            <a:r>
              <a:rPr lang="fr-FR" sz="4000" dirty="0"/>
              <a:t>Fluent: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 </a:t>
            </a:r>
            <a:br>
              <a:rPr lang="fr-FR" sz="4000" dirty="0"/>
            </a:br>
            <a:r>
              <a:rPr lang="fr-FR" sz="4000" dirty="0"/>
              <a:t>Chute d’un cube dans l’eau en 2D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ED8787-7F13-4FB3-8B31-46403E916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6" y="87965"/>
            <a:ext cx="2546041" cy="662369"/>
          </a:xfrm>
          <a:prstGeom prst="rect">
            <a:avLst/>
          </a:prstGeom>
        </p:spPr>
      </p:pic>
      <p:sp>
        <p:nvSpPr>
          <p:cNvPr id="6" name="Sous-titre 3">
            <a:extLst>
              <a:ext uri="{FF2B5EF4-FFF2-40B4-BE49-F238E27FC236}">
                <a16:creationId xmlns:a16="http://schemas.microsoft.com/office/drawing/2014/main" id="{5B106EE0-50D0-45FD-8458-A8F27EB92E87}"/>
              </a:ext>
            </a:extLst>
          </p:cNvPr>
          <p:cNvSpPr txBox="1">
            <a:spLocks/>
          </p:cNvSpPr>
          <p:nvPr/>
        </p:nvSpPr>
        <p:spPr>
          <a:xfrm>
            <a:off x="6699913" y="5805264"/>
            <a:ext cx="4693654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chemeClr val="tx2">
                    <a:lumMod val="75000"/>
                  </a:schemeClr>
                </a:solidFill>
              </a:rPr>
              <a:t>Encadrants: </a:t>
            </a: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M.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Meradji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M. Golay </a:t>
            </a:r>
          </a:p>
        </p:txBody>
      </p:sp>
      <p:sp>
        <p:nvSpPr>
          <p:cNvPr id="7" name="Sous-titre 3">
            <a:extLst>
              <a:ext uri="{FF2B5EF4-FFF2-40B4-BE49-F238E27FC236}">
                <a16:creationId xmlns:a16="http://schemas.microsoft.com/office/drawing/2014/main" id="{371E1ED5-AC34-4DEF-AEC5-03E769EA2B69}"/>
              </a:ext>
            </a:extLst>
          </p:cNvPr>
          <p:cNvSpPr txBox="1">
            <a:spLocks/>
          </p:cNvSpPr>
          <p:nvPr/>
        </p:nvSpPr>
        <p:spPr>
          <a:xfrm>
            <a:off x="9046740" y="5805264"/>
            <a:ext cx="4693654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chemeClr val="tx2">
                    <a:lumMod val="75000"/>
                  </a:schemeClr>
                </a:solidFill>
              </a:rPr>
              <a:t>Elèves: </a:t>
            </a: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Dupont Ronan</a:t>
            </a: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Croguennec Guillaume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pPr rtl="0"/>
            <a:r>
              <a:rPr lang="fr-FR" u="sng" dirty="0"/>
              <a:t>3) Modèle numérique:</a:t>
            </a:r>
          </a:p>
        </p:txBody>
      </p:sp>
      <p:sp>
        <p:nvSpPr>
          <p:cNvPr id="9" name="Titre 12">
            <a:extLst>
              <a:ext uri="{FF2B5EF4-FFF2-40B4-BE49-F238E27FC236}">
                <a16:creationId xmlns:a16="http://schemas.microsoft.com/office/drawing/2014/main" id="{97CFC9DC-1B57-4FB3-A8F9-55EE749D1F36}"/>
              </a:ext>
            </a:extLst>
          </p:cNvPr>
          <p:cNvSpPr txBox="1">
            <a:spLocks/>
          </p:cNvSpPr>
          <p:nvPr/>
        </p:nvSpPr>
        <p:spPr>
          <a:xfrm>
            <a:off x="2224490" y="239656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• Résolution numérique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Espace réservé du texte 2">
                <a:extLst>
                  <a:ext uri="{FF2B5EF4-FFF2-40B4-BE49-F238E27FC236}">
                    <a16:creationId xmlns:a16="http://schemas.microsoft.com/office/drawing/2014/main" id="{D99943AF-0C95-4A73-8835-255B0B76AC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8592" y="1936984"/>
                <a:ext cx="9504372" cy="46389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3838" indent="-223838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8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45000"/>
                  <a:buFont typeface="StarSymbol"/>
                  <a:buChar char="●"/>
                </a:pPr>
                <a:r>
                  <a:rPr lang="fr-FR" b="1" dirty="0">
                    <a:latin typeface="Century Gothic (En-têtes)"/>
                  </a:rPr>
                  <a:t>Méthodes numériques et solveurs</a:t>
                </a:r>
              </a:p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  <a:buNone/>
                </a:pPr>
                <a:endParaRPr lang="fr-FR" sz="1800" b="1" dirty="0">
                  <a:latin typeface="Century Gothic (En-têtes)"/>
                </a:endParaRPr>
              </a:p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  <a:buNone/>
                </a:pPr>
                <a:endParaRPr lang="fr-FR" sz="1800" b="1" dirty="0">
                  <a:latin typeface="Century Gothic (En-têtes)"/>
                </a:endParaRPr>
              </a:p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  <a:buNone/>
                </a:pPr>
                <a:r>
                  <a:rPr lang="fr-FR" sz="1800" b="1" dirty="0">
                    <a:latin typeface="Century Gothic (En-têtes)"/>
                  </a:rPr>
                  <a:t>•</a:t>
                </a:r>
                <a:r>
                  <a:rPr lang="fr-FR" sz="1800" dirty="0">
                    <a:latin typeface="Century Gothic (En-têtes)"/>
                  </a:rPr>
                  <a:t> </a:t>
                </a:r>
                <a:r>
                  <a:rPr lang="fr-FR" sz="1800" dirty="0">
                    <a:latin typeface="Century Gothic (En-têtes)"/>
                    <a:cs typeface="Arial" panose="020B0604020202020204" pitchFamily="34" charset="0"/>
                  </a:rPr>
                  <a:t>Couplage pression-vitesse simple : méthode Presto</a:t>
                </a:r>
                <a:endParaRPr lang="fr-FR" sz="1800" dirty="0">
                  <a:latin typeface="Century Gothic (En-têtes)"/>
                  <a:ea typeface="Microsoft YaHei" pitchFamily="2"/>
                  <a:cs typeface="Mangal" pitchFamily="2"/>
                </a:endParaRPr>
              </a:p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  <a:buNone/>
                </a:pPr>
                <a:r>
                  <a:rPr lang="fr-FR" sz="1800" b="1" dirty="0">
                    <a:latin typeface="Century Gothic (En-têtes)"/>
                  </a:rPr>
                  <a:t>• </a:t>
                </a:r>
                <a:r>
                  <a:rPr lang="fr-FR" sz="1800" dirty="0">
                    <a:latin typeface="Century Gothic (En-têtes)"/>
                    <a:cs typeface="Arial" panose="020B0604020202020204" pitchFamily="34" charset="0"/>
                  </a:rPr>
                  <a:t>Résolution du modèle avec la méthode des volumes finis sur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endParaRPr lang="fr-FR" sz="1800" dirty="0">
                  <a:latin typeface="Century Gothic (En-têtes)"/>
                  <a:ea typeface="Microsoft YaHei" pitchFamily="2"/>
                  <a:cs typeface="Mangal" pitchFamily="2"/>
                </a:endParaRPr>
              </a:p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  <a:buNone/>
                </a:pPr>
                <a:r>
                  <a:rPr lang="fr-FR" sz="1800" b="1" dirty="0">
                    <a:latin typeface="Century Gothic (En-têtes)"/>
                  </a:rPr>
                  <a:t>• </a:t>
                </a:r>
                <a:r>
                  <a:rPr lang="fr-FR" sz="1800" dirty="0">
                    <a:latin typeface="Century Gothic (En-têtes)"/>
                    <a:ea typeface="Microsoft YaHei" pitchFamily="2"/>
                    <a:cs typeface="Mangal" pitchFamily="2"/>
                  </a:rPr>
                  <a:t>Méthode de calcul des flux: </a:t>
                </a:r>
                <a:r>
                  <a:rPr lang="fr-FR" sz="1800" dirty="0" err="1">
                    <a:latin typeface="Century Gothic (En-têtes)"/>
                    <a:ea typeface="Microsoft YaHei" pitchFamily="2"/>
                    <a:cs typeface="Mangal" pitchFamily="2"/>
                  </a:rPr>
                  <a:t>Upwind</a:t>
                </a:r>
                <a:r>
                  <a:rPr lang="fr-FR" sz="1800" dirty="0">
                    <a:latin typeface="Century Gothic (En-têtes)"/>
                    <a:ea typeface="Microsoft YaHei" pitchFamily="2"/>
                    <a:cs typeface="Mangal" pitchFamily="2"/>
                  </a:rPr>
                  <a:t> second ordre</a:t>
                </a:r>
              </a:p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  <a:buFont typeface="StarSymbol"/>
                  <a:buChar char="–"/>
                </a:pPr>
                <a:endParaRPr lang="fr-FR" sz="1800" dirty="0">
                  <a:latin typeface="Century Gothic (En-têtes)"/>
                  <a:ea typeface="Microsoft YaHei" pitchFamily="2"/>
                  <a:cs typeface="Mangal" pitchFamily="2"/>
                </a:endParaRPr>
              </a:p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  <a:buFont typeface="StarSymbol"/>
                  <a:buChar char="–"/>
                </a:pPr>
                <a:endParaRPr lang="fr-FR" sz="1800" dirty="0">
                  <a:latin typeface="Century Gothic (En-têtes)"/>
                  <a:ea typeface="Microsoft YaHei" pitchFamily="2"/>
                  <a:cs typeface="Mangal" pitchFamily="2"/>
                </a:endParaRPr>
              </a:p>
            </p:txBody>
          </p:sp>
        </mc:Choice>
        <mc:Fallback>
          <p:sp>
            <p:nvSpPr>
              <p:cNvPr id="6" name="Espace réservé du texte 2">
                <a:extLst>
                  <a:ext uri="{FF2B5EF4-FFF2-40B4-BE49-F238E27FC236}">
                    <a16:creationId xmlns:a16="http://schemas.microsoft.com/office/drawing/2014/main" id="{D99943AF-0C95-4A73-8835-255B0B76A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592" y="1936984"/>
                <a:ext cx="9504372" cy="4638960"/>
              </a:xfrm>
              <a:prstGeom prst="rect">
                <a:avLst/>
              </a:prstGeom>
              <a:blipFill>
                <a:blip r:embed="rId3"/>
                <a:stretch>
                  <a:fillRect l="-577" t="-18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11AAF26-A6E5-4538-8ACC-D75ECD1B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t>10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583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pPr rtl="0"/>
            <a:r>
              <a:rPr lang="fr-FR" u="sng" dirty="0"/>
              <a:t>3) Modèle numérique:</a:t>
            </a:r>
          </a:p>
        </p:txBody>
      </p:sp>
      <p:sp>
        <p:nvSpPr>
          <p:cNvPr id="9" name="Titre 12">
            <a:extLst>
              <a:ext uri="{FF2B5EF4-FFF2-40B4-BE49-F238E27FC236}">
                <a16:creationId xmlns:a16="http://schemas.microsoft.com/office/drawing/2014/main" id="{97CFC9DC-1B57-4FB3-A8F9-55EE749D1F36}"/>
              </a:ext>
            </a:extLst>
          </p:cNvPr>
          <p:cNvSpPr txBox="1">
            <a:spLocks/>
          </p:cNvSpPr>
          <p:nvPr/>
        </p:nvSpPr>
        <p:spPr>
          <a:xfrm>
            <a:off x="2224490" y="239656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• Paramètre de la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18494F-044E-4B9D-ACD6-8B31D433EB86}"/>
                  </a:ext>
                </a:extLst>
              </p:cNvPr>
              <p:cNvSpPr/>
              <p:nvPr/>
            </p:nvSpPr>
            <p:spPr>
              <a:xfrm>
                <a:off x="6231374" y="5042974"/>
                <a:ext cx="595745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fr-FR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xz</m:t>
                      </m:r>
                      <m:r>
                        <a:rPr lang="fr-FR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yz</m:t>
                      </m:r>
                      <m:r>
                        <a:rPr lang="fr-FR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18494F-044E-4B9D-ACD6-8B31D433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374" y="5042974"/>
                <a:ext cx="5957451" cy="307777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41804F5-2481-4A6C-8D32-DB97626F6BF3}"/>
              </a:ext>
            </a:extLst>
          </p:cNvPr>
          <p:cNvSpPr txBox="1">
            <a:spLocks/>
          </p:cNvSpPr>
          <p:nvPr/>
        </p:nvSpPr>
        <p:spPr>
          <a:xfrm>
            <a:off x="1807549" y="2169816"/>
            <a:ext cx="9071640" cy="463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fr-FR" b="1" dirty="0">
                <a:latin typeface="Century Gothic (En-têtes)"/>
              </a:rPr>
              <a:t>Méthodes numériques et solveurs</a:t>
            </a:r>
          </a:p>
          <a:p>
            <a:pPr>
              <a:buSzPct val="45000"/>
              <a:buFont typeface="StarSymbol"/>
              <a:buChar char="●"/>
            </a:pPr>
            <a:endParaRPr lang="fr-FR" b="1" dirty="0">
              <a:latin typeface="Century Gothic (En-têtes)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Maillage dynamique : lissage et </a:t>
            </a:r>
            <a:r>
              <a:rPr lang="fr-FR" sz="1800" dirty="0" err="1">
                <a:latin typeface="Century Gothic (En-têtes)"/>
                <a:ea typeface="Microsoft YaHei" pitchFamily="2"/>
                <a:cs typeface="Mangal" pitchFamily="2"/>
              </a:rPr>
              <a:t>remeshing</a:t>
            </a: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45000"/>
              <a:buNone/>
            </a:pPr>
            <a:r>
              <a:rPr lang="fr-FR" b="1" dirty="0">
                <a:latin typeface="Century Gothic (En-têtes)"/>
                <a:ea typeface="Microsoft YaHei" pitchFamily="2"/>
                <a:cs typeface="Mangal" pitchFamily="2"/>
              </a:rPr>
              <a:t> 6</a:t>
            </a:r>
            <a:r>
              <a:rPr lang="fr-FR" dirty="0">
                <a:latin typeface="Century Gothic (En-têtes)"/>
                <a:ea typeface="Microsoft YaHei" pitchFamily="2"/>
                <a:cs typeface="Mangal" pitchFamily="2"/>
              </a:rPr>
              <a:t> </a:t>
            </a:r>
            <a:r>
              <a:rPr lang="fr-FR" b="1" dirty="0" err="1">
                <a:latin typeface="Century Gothic (En-têtes)"/>
                <a:ea typeface="Microsoft YaHei" pitchFamily="2"/>
                <a:cs typeface="Mangal" pitchFamily="2"/>
              </a:rPr>
              <a:t>D</a:t>
            </a:r>
            <a:r>
              <a:rPr lang="fr-FR" dirty="0" err="1">
                <a:latin typeface="Century Gothic (En-têtes)"/>
                <a:ea typeface="Microsoft YaHei" pitchFamily="2"/>
                <a:cs typeface="Mangal" pitchFamily="2"/>
              </a:rPr>
              <a:t>egrees</a:t>
            </a:r>
            <a:r>
              <a:rPr lang="fr-FR" dirty="0">
                <a:latin typeface="Century Gothic (En-têtes)"/>
                <a:ea typeface="Microsoft YaHei" pitchFamily="2"/>
                <a:cs typeface="Mangal" pitchFamily="2"/>
              </a:rPr>
              <a:t> </a:t>
            </a:r>
            <a:r>
              <a:rPr lang="fr-FR" b="1" dirty="0">
                <a:latin typeface="Century Gothic (En-têtes)"/>
                <a:ea typeface="Microsoft YaHei" pitchFamily="2"/>
                <a:cs typeface="Mangal" pitchFamily="2"/>
              </a:rPr>
              <a:t>O</a:t>
            </a:r>
            <a:r>
              <a:rPr lang="fr-FR" dirty="0">
                <a:latin typeface="Century Gothic (En-têtes)"/>
                <a:ea typeface="Microsoft YaHei" pitchFamily="2"/>
                <a:cs typeface="Mangal" pitchFamily="2"/>
              </a:rPr>
              <a:t>f </a:t>
            </a:r>
            <a:r>
              <a:rPr lang="fr-FR" b="1" dirty="0">
                <a:latin typeface="Century Gothic (En-têtes)"/>
                <a:ea typeface="Microsoft YaHei" pitchFamily="2"/>
                <a:cs typeface="Mangal" pitchFamily="2"/>
              </a:rPr>
              <a:t>F</a:t>
            </a:r>
            <a:r>
              <a:rPr lang="fr-FR" dirty="0">
                <a:latin typeface="Century Gothic (En-têtes)"/>
                <a:ea typeface="Microsoft YaHei" pitchFamily="2"/>
                <a:cs typeface="Mangal" pitchFamily="2"/>
              </a:rPr>
              <a:t>reedom (6DOF) =&gt; 3 DDL</a:t>
            </a:r>
          </a:p>
          <a:p>
            <a:pPr marL="0" lvl="4" indent="0" hangingPunct="0">
              <a:spcBef>
                <a:spcPts val="0"/>
              </a:spcBef>
              <a:spcAft>
                <a:spcPts val="1414"/>
              </a:spcAft>
              <a:buSzPct val="45000"/>
              <a:buNone/>
            </a:pPr>
            <a:endParaRPr lang="fr-FR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4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fr-FR" dirty="0">
                <a:latin typeface="Century Gothic (En-têtes)"/>
                <a:ea typeface="Microsoft YaHei" pitchFamily="2"/>
                <a:cs typeface="Mangal" pitchFamily="2"/>
              </a:rPr>
              <a:t> Masse: 6 kg</a:t>
            </a:r>
          </a:p>
          <a:p>
            <a:pPr marL="0" lvl="4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fr-FR" dirty="0">
                <a:latin typeface="Century Gothic (En-têtes)"/>
                <a:ea typeface="Microsoft YaHei" pitchFamily="2"/>
                <a:cs typeface="Mangal" pitchFamily="2"/>
              </a:rPr>
              <a:t> Moments d'inertie </a:t>
            </a:r>
          </a:p>
          <a:p>
            <a:pPr marL="0" lvl="3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4B9EE9-4E0F-49FB-9095-1D1C84233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421" y="208541"/>
            <a:ext cx="2771775" cy="3457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D86D75-547F-423E-8260-F4244F691D7E}"/>
                  </a:ext>
                </a:extLst>
              </p:cNvPr>
              <p:cNvSpPr/>
              <p:nvPr/>
            </p:nvSpPr>
            <p:spPr>
              <a:xfrm>
                <a:off x="6231374" y="4179481"/>
                <a:ext cx="5957451" cy="700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</a:rPr>
                        <m:t>𝐼𝑥𝑥</m:t>
                      </m:r>
                      <m:r>
                        <a:rPr lang="fr-FR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𝐼𝑦𝑦</m:t>
                      </m:r>
                      <m:r>
                        <a:rPr lang="fr-FR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𝐼𝑧𝑧</m:t>
                      </m:r>
                      <m:r>
                        <a:rPr lang="fr-FR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𝜌</m:t>
                      </m:r>
                      <m:nary>
                        <m:naryPr>
                          <m:limLoc m:val="subSup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subSup"/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r-FR" sz="1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>
                                  <m:f>
                                    <m:fPr>
                                      <m:ctrlPr>
                                        <a:rPr lang="fr-FR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fr-FR" sz="14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fr-FR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num>
                                            <m:den>
                                              <m:r>
                                                <a:rPr lang="fr-FR" sz="14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lang="fr-FR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num>
                                            <m:den>
                                              <m:r>
                                                <a:rPr lang="fr-FR" sz="14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  <m:e>
                                          <m:d>
                                            <m:dPr>
                                              <m:endChr m:val=""/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  <m: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²+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²)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𝑑𝑋𝑑𝑌𝑑𝑍</m:t>
                                      </m:r>
                                      <m: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</m:e>
                                    <m:sup>
                                      <m: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p>
                              <m:r>
                                <a:rPr lang="fr-FR" sz="1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f>
                            <m:f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fr-FR" sz="14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400">
                              <a:latin typeface="Cambria Math" panose="02040503050406030204" pitchFamily="18" charset="0"/>
                            </a:rPr>
                            <m:t>=0.01</m:t>
                          </m:r>
                        </m:e>
                      </m:nary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D86D75-547F-423E-8260-F4244F691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374" y="4179481"/>
                <a:ext cx="5957451" cy="700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7E535F5-E94D-4CA2-A7D2-5D959F0E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7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pPr rtl="0"/>
            <a:r>
              <a:rPr lang="fr-FR" u="sng" dirty="0"/>
              <a:t>4) Résultats: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9C717F-295E-4D81-89AA-488E15620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132856"/>
            <a:ext cx="5328592" cy="399644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6D893-E9DE-4CD0-8ABA-52B906B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12</a:t>
            </a:fld>
            <a:endParaRPr lang="fr-FR" noProof="0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1F7C29B-0058-4198-B4F9-4366625D4DEA}"/>
              </a:ext>
            </a:extLst>
          </p:cNvPr>
          <p:cNvSpPr txBox="1">
            <a:spLocks/>
          </p:cNvSpPr>
          <p:nvPr/>
        </p:nvSpPr>
        <p:spPr>
          <a:xfrm>
            <a:off x="1557908" y="1268761"/>
            <a:ext cx="1834461" cy="800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PISO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PRESTO!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73CDE3D-32CA-4496-97B1-7BD570308614}"/>
              </a:ext>
            </a:extLst>
          </p:cNvPr>
          <p:cNvSpPr txBox="1">
            <a:spLocks/>
          </p:cNvSpPr>
          <p:nvPr/>
        </p:nvSpPr>
        <p:spPr>
          <a:xfrm>
            <a:off x="3392369" y="1268760"/>
            <a:ext cx="2125979" cy="800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 err="1">
                <a:latin typeface="Century Gothic (En-têtes)"/>
              </a:rPr>
              <a:t>Upwind</a:t>
            </a:r>
            <a:r>
              <a:rPr lang="fr-FR" sz="1800" dirty="0">
                <a:latin typeface="Century Gothic (En-têtes)"/>
              </a:rPr>
              <a:t> ordre 2</a:t>
            </a: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0DDEF3EB-F5C4-4BB5-AFCE-AEA534F0A2B8}"/>
              </a:ext>
            </a:extLst>
          </p:cNvPr>
          <p:cNvSpPr txBox="1">
            <a:spLocks/>
          </p:cNvSpPr>
          <p:nvPr/>
        </p:nvSpPr>
        <p:spPr>
          <a:xfrm>
            <a:off x="7318548" y="1268761"/>
            <a:ext cx="1834461" cy="800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PISO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PRESTO!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0D95726-BEA9-4CBB-9E89-B7BFA3FBD359}"/>
              </a:ext>
            </a:extLst>
          </p:cNvPr>
          <p:cNvSpPr txBox="1">
            <a:spLocks/>
          </p:cNvSpPr>
          <p:nvPr/>
        </p:nvSpPr>
        <p:spPr>
          <a:xfrm>
            <a:off x="9153009" y="1268760"/>
            <a:ext cx="2125979" cy="800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QUICK</a:t>
            </a: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C64140-62BA-4A5B-9E10-A8086C3A3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132856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pPr rtl="0"/>
            <a:r>
              <a:rPr lang="fr-FR" u="sng" dirty="0"/>
              <a:t>4) Résultats: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86C37B-E586-48B5-892B-C162EBB91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132856"/>
            <a:ext cx="5328592" cy="399644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6D893-E9DE-4CD0-8ABA-52B906B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13</a:t>
            </a:fld>
            <a:endParaRPr lang="fr-FR" noProof="0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1F7C29B-0058-4198-B4F9-4366625D4DEA}"/>
              </a:ext>
            </a:extLst>
          </p:cNvPr>
          <p:cNvSpPr txBox="1">
            <a:spLocks/>
          </p:cNvSpPr>
          <p:nvPr/>
        </p:nvSpPr>
        <p:spPr>
          <a:xfrm>
            <a:off x="1557908" y="1268761"/>
            <a:ext cx="1834461" cy="800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SIMPLE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PRESTO!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73CDE3D-32CA-4496-97B1-7BD570308614}"/>
              </a:ext>
            </a:extLst>
          </p:cNvPr>
          <p:cNvSpPr txBox="1">
            <a:spLocks/>
          </p:cNvSpPr>
          <p:nvPr/>
        </p:nvSpPr>
        <p:spPr>
          <a:xfrm>
            <a:off x="3392369" y="1268760"/>
            <a:ext cx="2125979" cy="800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 err="1">
                <a:latin typeface="Century Gothic (En-têtes)"/>
              </a:rPr>
              <a:t>Upwind</a:t>
            </a:r>
            <a:r>
              <a:rPr lang="fr-FR" sz="1800" dirty="0">
                <a:latin typeface="Century Gothic (En-têtes)"/>
              </a:rPr>
              <a:t> ordre 2</a:t>
            </a: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0DDEF3EB-F5C4-4BB5-AFCE-AEA534F0A2B8}"/>
              </a:ext>
            </a:extLst>
          </p:cNvPr>
          <p:cNvSpPr txBox="1">
            <a:spLocks/>
          </p:cNvSpPr>
          <p:nvPr/>
        </p:nvSpPr>
        <p:spPr>
          <a:xfrm>
            <a:off x="7318548" y="1268761"/>
            <a:ext cx="1834461" cy="800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PISO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PRESTO!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0D95726-BEA9-4CBB-9E89-B7BFA3FBD359}"/>
              </a:ext>
            </a:extLst>
          </p:cNvPr>
          <p:cNvSpPr txBox="1">
            <a:spLocks/>
          </p:cNvSpPr>
          <p:nvPr/>
        </p:nvSpPr>
        <p:spPr>
          <a:xfrm>
            <a:off x="9153009" y="1268760"/>
            <a:ext cx="2125979" cy="800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 err="1">
                <a:latin typeface="Century Gothic (En-têtes)"/>
              </a:rPr>
              <a:t>Upwind</a:t>
            </a:r>
            <a:r>
              <a:rPr lang="fr-FR" sz="1800" dirty="0">
                <a:latin typeface="Century Gothic (En-têtes)"/>
              </a:rPr>
              <a:t> ordre 2</a:t>
            </a: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DBC98C3-AE6D-412D-A316-5E5E6F85E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132856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pPr rtl="0"/>
            <a:r>
              <a:rPr lang="fr-FR" u="sng" dirty="0"/>
              <a:t>4) Résultats: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54A8C75-30D3-4741-82DF-F3849BEAF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132856"/>
            <a:ext cx="5328592" cy="399644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C469A4-BF3B-424A-99B2-487E2E54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14</a:t>
            </a:fld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DD51DC-7C60-45FB-8C7A-19C91365C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132856"/>
            <a:ext cx="5328592" cy="3996444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C7CF815-236E-4931-9D37-12B4570FE448}"/>
              </a:ext>
            </a:extLst>
          </p:cNvPr>
          <p:cNvSpPr txBox="1">
            <a:spLocks/>
          </p:cNvSpPr>
          <p:nvPr/>
        </p:nvSpPr>
        <p:spPr>
          <a:xfrm>
            <a:off x="4908023" y="1324957"/>
            <a:ext cx="1834461" cy="800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SIMPLE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PRESTO!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10883DA-8F29-4E2A-9A22-788C42B9BD6A}"/>
              </a:ext>
            </a:extLst>
          </p:cNvPr>
          <p:cNvSpPr txBox="1">
            <a:spLocks/>
          </p:cNvSpPr>
          <p:nvPr/>
        </p:nvSpPr>
        <p:spPr>
          <a:xfrm>
            <a:off x="6742484" y="1324956"/>
            <a:ext cx="2125979" cy="800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>
                <a:latin typeface="Century Gothic (En-têtes)"/>
              </a:rPr>
              <a:t>•</a:t>
            </a:r>
            <a:r>
              <a:rPr lang="fr-FR" sz="1800" dirty="0">
                <a:latin typeface="Century Gothic (En-têtes)"/>
              </a:rPr>
              <a:t> </a:t>
            </a:r>
            <a:r>
              <a:rPr lang="fr-FR" sz="1800" dirty="0" err="1">
                <a:latin typeface="Century Gothic (En-têtes)"/>
              </a:rPr>
              <a:t>Upwind</a:t>
            </a:r>
            <a:r>
              <a:rPr lang="fr-FR" sz="1800" dirty="0">
                <a:latin typeface="Century Gothic (En-têtes)"/>
              </a:rPr>
              <a:t> ordre 2</a:t>
            </a: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661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990971" y="1673696"/>
            <a:ext cx="9144001" cy="4419600"/>
          </a:xfrm>
        </p:spPr>
        <p:txBody>
          <a:bodyPr rtlCol="0"/>
          <a:lstStyle/>
          <a:p>
            <a:pPr rtl="0"/>
            <a:endParaRPr lang="fr-FR" dirty="0"/>
          </a:p>
          <a:p>
            <a:pPr rtl="0"/>
            <a:r>
              <a:rPr lang="fr-FR" dirty="0"/>
              <a:t>Prise en main de Fluent</a:t>
            </a:r>
          </a:p>
          <a:p>
            <a:pPr rtl="0"/>
            <a:r>
              <a:rPr lang="fr-FR" dirty="0"/>
              <a:t>Étude modèle théorique : approche statistique (Méthode RANS)</a:t>
            </a:r>
          </a:p>
          <a:p>
            <a:pPr rtl="0"/>
            <a:r>
              <a:rPr lang="fr-FR" dirty="0"/>
              <a:t>Fermeture des équations avec le modèle k-Ɛ</a:t>
            </a:r>
          </a:p>
          <a:p>
            <a:pPr marL="0" indent="0" rtl="0">
              <a:buNone/>
            </a:pPr>
            <a:endParaRPr lang="fr-FR" dirty="0"/>
          </a:p>
        </p:txBody>
      </p:sp>
      <p:sp>
        <p:nvSpPr>
          <p:cNvPr id="10" name="Titre 12">
            <a:extLst>
              <a:ext uri="{FF2B5EF4-FFF2-40B4-BE49-F238E27FC236}">
                <a16:creationId xmlns:a16="http://schemas.microsoft.com/office/drawing/2014/main" id="{D25FA155-EB45-4DFD-A025-8F44F811B890}"/>
              </a:ext>
            </a:extLst>
          </p:cNvPr>
          <p:cNvSpPr txBox="1">
            <a:spLocks/>
          </p:cNvSpPr>
          <p:nvPr/>
        </p:nvSpPr>
        <p:spPr>
          <a:xfrm>
            <a:off x="1979612" y="-238472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/>
              <a:t>4) Conclusion: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15F7A2-1494-4ED8-833E-837CF298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15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34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50C9C5-94AD-4D32-8BE5-2D480F1C4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[1] A Fluent Dynamic Mesh 6DOF Tutorial</a:t>
            </a:r>
          </a:p>
          <a:p>
            <a:pPr marL="0" indent="0">
              <a:buNone/>
            </a:pPr>
            <a:r>
              <a:rPr lang="en-US" dirty="0"/>
              <a:t>[2] ANSYS Fluent Theory Guide</a:t>
            </a:r>
          </a:p>
          <a:p>
            <a:pPr marL="0" indent="0">
              <a:buNone/>
            </a:pPr>
            <a:r>
              <a:rPr lang="en-US" dirty="0"/>
              <a:t>[3] </a:t>
            </a:r>
            <a:r>
              <a:rPr lang="en-US" dirty="0" err="1"/>
              <a:t>Calderer</a:t>
            </a:r>
            <a:r>
              <a:rPr lang="en-US" dirty="0"/>
              <a:t> et al. - 2014 - Level set immersed boundary method for coupled sim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6D2783-408D-4FB3-8999-AD98ECEA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16</a:t>
            </a:fld>
            <a:endParaRPr lang="fr-FR" noProof="0" dirty="0"/>
          </a:p>
        </p:txBody>
      </p:sp>
      <p:sp>
        <p:nvSpPr>
          <p:cNvPr id="5" name="Titre 12">
            <a:extLst>
              <a:ext uri="{FF2B5EF4-FFF2-40B4-BE49-F238E27FC236}">
                <a16:creationId xmlns:a16="http://schemas.microsoft.com/office/drawing/2014/main" id="{B5600AE7-5D8C-4A6E-B760-5BEF93B86BDB}"/>
              </a:ext>
            </a:extLst>
          </p:cNvPr>
          <p:cNvSpPr txBox="1">
            <a:spLocks/>
          </p:cNvSpPr>
          <p:nvPr/>
        </p:nvSpPr>
        <p:spPr>
          <a:xfrm>
            <a:off x="1979612" y="-238472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/>
              <a:t>Bibliographie:</a:t>
            </a:r>
          </a:p>
        </p:txBody>
      </p:sp>
    </p:spTree>
    <p:extLst>
      <p:ext uri="{BB962C8B-B14F-4D97-AF65-F5344CB8AC3E}">
        <p14:creationId xmlns:p14="http://schemas.microsoft.com/office/powerpoint/2010/main" val="20909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6D2783-408D-4FB3-8999-AD98ECEA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17</a:t>
            </a:fld>
            <a:endParaRPr lang="fr-FR" noProof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4520A9-9577-43ED-88B7-CB32192C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7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7377D5-4678-441C-A6C9-9D265ADD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18</a:t>
            </a:fld>
            <a:endParaRPr lang="fr-FR" noProof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552262-67AE-40DA-A76D-588C35C3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72" y="540460"/>
            <a:ext cx="2771775" cy="800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1F2C39-8FD2-4695-92AB-27ABEA0C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885" y="1556792"/>
            <a:ext cx="3038475" cy="685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5CA737-86D1-4423-B466-AE411B5F5E3C}"/>
              </a:ext>
            </a:extLst>
          </p:cNvPr>
          <p:cNvSpPr/>
          <p:nvPr/>
        </p:nvSpPr>
        <p:spPr>
          <a:xfrm>
            <a:off x="1917948" y="332656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Second-</a:t>
            </a:r>
            <a:r>
              <a:rPr lang="fr-FR" dirty="0" err="1"/>
              <a:t>order</a:t>
            </a:r>
            <a:r>
              <a:rPr lang="fr-FR" dirty="0"/>
              <a:t> </a:t>
            </a:r>
            <a:r>
              <a:rPr lang="fr-FR" dirty="0" err="1"/>
              <a:t>upwind</a:t>
            </a:r>
            <a:r>
              <a:rPr lang="fr-FR" dirty="0"/>
              <a:t> </a:t>
            </a:r>
            <a:r>
              <a:rPr lang="fr-FR" dirty="0" err="1"/>
              <a:t>scheme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5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43408"/>
            <a:ext cx="9144001" cy="1219200"/>
          </a:xfrm>
        </p:spPr>
        <p:txBody>
          <a:bodyPr rtlCol="0"/>
          <a:lstStyle/>
          <a:p>
            <a:pPr rtl="0"/>
            <a:r>
              <a:rPr lang="fr-FR" u="sng" dirty="0"/>
              <a:t>Sommaire: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400" dirty="0"/>
              <a:t>1) Introduction</a:t>
            </a:r>
          </a:p>
          <a:p>
            <a:r>
              <a:rPr lang="fr-FR" sz="3400" dirty="0"/>
              <a:t>2) Modélisation du problème</a:t>
            </a:r>
          </a:p>
          <a:p>
            <a:pPr rtl="0"/>
            <a:r>
              <a:rPr lang="fr-FR" sz="3400" dirty="0"/>
              <a:t>3) Modèle numérique</a:t>
            </a:r>
          </a:p>
          <a:p>
            <a:pPr rtl="0"/>
            <a:r>
              <a:rPr lang="fr-FR" sz="3400" dirty="0"/>
              <a:t>4) Résultats</a:t>
            </a:r>
          </a:p>
          <a:p>
            <a:pPr rtl="0"/>
            <a:r>
              <a:rPr lang="fr-FR" sz="3400" dirty="0"/>
              <a:t>5) Conclusion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71AA592-8A6A-4F21-86E8-3077D7F3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43408"/>
            <a:ext cx="9144001" cy="1219200"/>
          </a:xfrm>
        </p:spPr>
        <p:txBody>
          <a:bodyPr rtlCol="0"/>
          <a:lstStyle/>
          <a:p>
            <a:pPr rtl="0"/>
            <a:r>
              <a:rPr lang="fr-FR" u="sng" dirty="0"/>
              <a:t>1) Introduction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6042C6F-BD4E-4D93-9BE4-E9C1267AC9EF}"/>
              </a:ext>
            </a:extLst>
          </p:cNvPr>
          <p:cNvSpPr txBox="1">
            <a:spLocks/>
          </p:cNvSpPr>
          <p:nvPr/>
        </p:nvSpPr>
        <p:spPr>
          <a:xfrm>
            <a:off x="1979612" y="1340768"/>
            <a:ext cx="9071640" cy="463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/>
          </a:p>
        </p:txBody>
      </p:sp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35493CF2-248D-46BD-8197-358610B8C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450448"/>
            <a:ext cx="3391038" cy="4419600"/>
          </a:xfrm>
        </p:spPr>
      </p:pic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167509E3-B546-43CB-863C-9ED6E6DBC1B7}"/>
              </a:ext>
            </a:extLst>
          </p:cNvPr>
          <p:cNvSpPr txBox="1">
            <a:spLocks/>
          </p:cNvSpPr>
          <p:nvPr/>
        </p:nvSpPr>
        <p:spPr>
          <a:xfrm>
            <a:off x="1979612" y="2420888"/>
            <a:ext cx="9144001" cy="382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Modélisation 2D</a:t>
            </a:r>
          </a:p>
          <a:p>
            <a:r>
              <a:rPr lang="fr-FR" sz="3200" dirty="0"/>
              <a:t>Problème instationnaire</a:t>
            </a:r>
          </a:p>
          <a:p>
            <a:r>
              <a:rPr lang="fr-FR" sz="3200" dirty="0"/>
              <a:t>Ecoulement diphasique</a:t>
            </a:r>
          </a:p>
          <a:p>
            <a:endParaRPr lang="fr-FR" sz="32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F88C553-B3F3-4355-83AA-20DB8EB1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5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43408"/>
            <a:ext cx="9144001" cy="1219200"/>
          </a:xfrm>
        </p:spPr>
        <p:txBody>
          <a:bodyPr rtlCol="0"/>
          <a:lstStyle/>
          <a:p>
            <a:r>
              <a:rPr lang="fr-FR" u="sng" dirty="0"/>
              <a:t>2) Modélisation du problème: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6042C6F-BD4E-4D93-9BE4-E9C1267AC9EF}"/>
              </a:ext>
            </a:extLst>
          </p:cNvPr>
          <p:cNvSpPr txBox="1">
            <a:spLocks/>
          </p:cNvSpPr>
          <p:nvPr/>
        </p:nvSpPr>
        <p:spPr>
          <a:xfrm>
            <a:off x="1979612" y="1340768"/>
            <a:ext cx="9071640" cy="463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4900E31-1308-4767-BE07-D35D8072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571717"/>
            <a:ext cx="9144001" cy="4419600"/>
          </a:xfrm>
        </p:spPr>
        <p:txBody>
          <a:bodyPr/>
          <a:lstStyle/>
          <a:p>
            <a:r>
              <a:rPr lang="fr-FR" dirty="0"/>
              <a:t>Hypothèses du problème: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C73BE9-F721-4C1F-B49C-96E4B54E0B91}"/>
                  </a:ext>
                </a:extLst>
              </p:cNvPr>
              <p:cNvSpPr/>
              <p:nvPr/>
            </p:nvSpPr>
            <p:spPr>
              <a:xfrm>
                <a:off x="1629916" y="2498966"/>
                <a:ext cx="6984776" cy="2609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𝐹𝑟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𝐹𝑖𝑛𝑒𝑟𝑡𝑖𝑒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𝐹𝑔𝑟𝑎𝑣𝑖𝑡𝑒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=7.1</m:t>
                      </m:r>
                    </m:oMath>
                  </m:oMathPara>
                </a14:m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𝐹𝑖𝑛𝑒𝑟𝑡𝑖𝑒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𝐹𝑣𝑖𝑠𝑞𝑢𝑒𝑢𝑥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𝑢𝑎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1.9</m:t>
                      </m:r>
                      <m:r>
                        <m:rPr>
                          <m:nor/>
                        </m:rP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𝑊𝑒</m:t>
                      </m:r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𝐹𝑖𝑛𝑒𝑟𝑡𝑖𝑒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𝐹𝑐𝑎𝑝𝑖𝑙𝑙𝑎𝑖𝑟𝑒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²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=17 000</m:t>
                      </m:r>
                    </m:oMath>
                  </m:oMathPara>
                </a14:m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C73BE9-F721-4C1F-B49C-96E4B54E0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916" y="2498966"/>
                <a:ext cx="6984776" cy="26098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57EDD0-A6B7-4C6B-A8A4-594B97B2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700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r>
              <a:rPr lang="fr-FR" u="sng" dirty="0"/>
              <a:t>2) Modélisation du problème: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7207B10-B61E-4FBB-947D-55090ACA8540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0211292" y="1564784"/>
                <a:ext cx="1643760" cy="64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fr-FR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b="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7207B10-B61E-4FBB-947D-55090ACA8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292" y="1564784"/>
                <a:ext cx="1643760" cy="640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7D715F06-0FE5-400E-8638-220B45E9B209}"/>
              </a:ext>
            </a:extLst>
          </p:cNvPr>
          <p:cNvSpPr txBox="1">
            <a:spLocks noResize="1"/>
          </p:cNvSpPr>
          <p:nvPr/>
        </p:nvSpPr>
        <p:spPr>
          <a:xfrm>
            <a:off x="3540637" y="4341339"/>
            <a:ext cx="6370200" cy="2085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b="0" i="0" dirty="0">
              <a:latin typeface="Arial" pitchFamily="1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2D29F-5858-4A02-AF58-23E3A36D213E}"/>
              </a:ext>
            </a:extLst>
          </p:cNvPr>
          <p:cNvSpPr/>
          <p:nvPr/>
        </p:nvSpPr>
        <p:spPr>
          <a:xfrm>
            <a:off x="2012733" y="1727122"/>
            <a:ext cx="6332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</a:pPr>
            <a:r>
              <a:rPr lang="fr-FR" sz="2000" b="1" dirty="0"/>
              <a:t>• </a:t>
            </a:r>
            <a:r>
              <a:rPr lang="fr-FR" sz="2000" dirty="0">
                <a:latin typeface="Century Gothic (Corps)"/>
                <a:ea typeface="Microsoft YaHei" pitchFamily="2"/>
                <a:cs typeface="Mangal" pitchFamily="2"/>
              </a:rPr>
              <a:t>Équations de transport pour la fonction couleur: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29FCD3D-53CE-4F6E-8B8E-CA97B8CCEB9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407902" y="1600604"/>
                <a:ext cx="1611360" cy="568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fr-FR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fr-FR" b="0" i="0">
                          <a:latin typeface="Cambria Math" panose="02040503050406030204" pitchFamily="18" charset="0"/>
                        </a:rPr>
                        <m:t>∇ϕ</m:t>
                      </m:r>
                      <m:r>
                        <a:rPr lang="fr-FR" b="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b="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29FCD3D-53CE-4F6E-8B8E-CA97B8CCE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902" y="1600604"/>
                <a:ext cx="1611360" cy="568440"/>
              </a:xfrm>
              <a:prstGeom prst="rect">
                <a:avLst/>
              </a:prstGeom>
              <a:blipFill>
                <a:blip r:embed="rId4"/>
                <a:stretch>
                  <a:fillRect r="-33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1C93736A-46B9-407D-9EEB-094E5B3E4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252" y="2532325"/>
            <a:ext cx="2808312" cy="3894493"/>
          </a:xfrm>
          <a:prstGeom prst="rect">
            <a:avLst/>
          </a:prstGeom>
        </p:spPr>
      </p:pic>
      <p:sp>
        <p:nvSpPr>
          <p:cNvPr id="11" name="Titre 12">
            <a:extLst>
              <a:ext uri="{FF2B5EF4-FFF2-40B4-BE49-F238E27FC236}">
                <a16:creationId xmlns:a16="http://schemas.microsoft.com/office/drawing/2014/main" id="{7F0B8F98-B1B3-4699-8520-1D4B0472FA8F}"/>
              </a:ext>
            </a:extLst>
          </p:cNvPr>
          <p:cNvSpPr txBox="1">
            <a:spLocks/>
          </p:cNvSpPr>
          <p:nvPr/>
        </p:nvSpPr>
        <p:spPr>
          <a:xfrm>
            <a:off x="2224490" y="239656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• Mise en équations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98CE70-C315-4E14-8194-1BCB5E65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021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r>
              <a:rPr lang="fr-FR" u="sng" dirty="0"/>
              <a:t>2) Modélisation du problème: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7207B10-B61E-4FBB-947D-55090ACA8540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067583" y="2381899"/>
                <a:ext cx="1643760" cy="64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̄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fr-FR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̄"/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̄"/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b="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7207B10-B61E-4FBB-947D-55090ACA8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583" y="2381899"/>
                <a:ext cx="1643760" cy="640080"/>
              </a:xfrm>
              <a:prstGeom prst="rect">
                <a:avLst/>
              </a:prstGeom>
              <a:blipFill>
                <a:blip r:embed="rId3"/>
                <a:stretch>
                  <a:fillRect r="-9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D715F06-0FE5-400E-8638-220B45E9B209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998068" y="3192004"/>
                <a:ext cx="6370200" cy="2085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̄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div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̄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acc>
                                  <m:accPr>
                                    <m:chr m:val="̄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b="0" i="0">
                                <a:latin typeface="Cambria Math" panose="02040503050406030204" pitchFamily="18" charset="0"/>
                              </a:rPr>
                              <m:t>νΔ</m:t>
                            </m:r>
                            <m:acc>
                              <m:accPr>
                                <m:chr m:val="̄"/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fr-F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ρ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fr-FR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fr-FR" b="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fr-FR" b="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</m:d>
                                  </m:num>
                                  <m:den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fr-F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ρ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fr-FR" b="0" i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  <m: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fr-FR" b="0" i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num>
                                  <m:den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d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̄"/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fr-FR" b="0" i="1">
                                <a:latin typeface="Cambria Math" panose="02040503050406030204" pitchFamily="18" charset="0"/>
                              </a:rPr>
                              <m:t>div</m:t>
                            </m:r>
                            <m:d>
                              <m:d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̄"/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acc>
                                  <m:accPr>
                                    <m:chr m:val="̄"/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b="0" i="0">
                                <a:latin typeface="Cambria Math" panose="02040503050406030204" pitchFamily="18" charset="0"/>
                              </a:rPr>
                              <m:t>νΔ</m:t>
                            </m:r>
                            <m:acc>
                              <m:accPr>
                                <m:chr m:val="̄"/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fr-F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ρ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fr-FR" b="0" i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  <m: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fr-FR" b="0" i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num>
                                  <m:den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fr-F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ρ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fr-FR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fr-FR" b="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fr-FR" b="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</m:d>
                                  </m:num>
                                  <m:den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fr-FR" b="0" i="1">
                                <a:latin typeface="Cambria Math" panose="02040503050406030204" pitchFamily="18" charset="0"/>
                              </a:rPr>
                              <m:t>div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̄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fr-FR" b="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D715F06-0FE5-400E-8638-220B45E9B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068" y="3192004"/>
                <a:ext cx="6370200" cy="2085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7D981E3-CE32-47D4-ADBF-0621446A55D1}"/>
              </a:ext>
            </a:extLst>
          </p:cNvPr>
          <p:cNvSpPr/>
          <p:nvPr/>
        </p:nvSpPr>
        <p:spPr>
          <a:xfrm>
            <a:off x="2133972" y="1899978"/>
            <a:ext cx="6785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</a:pPr>
            <a:r>
              <a:rPr lang="fr-FR" sz="2000" b="1" dirty="0">
                <a:latin typeface="Century Gothic (En-têtes)"/>
              </a:rPr>
              <a:t>• </a:t>
            </a:r>
            <a:r>
              <a:rPr lang="fr-FR" sz="2000" dirty="0">
                <a:latin typeface="Century Gothic (En-têtes)"/>
                <a:ea typeface="Microsoft YaHei" pitchFamily="2"/>
                <a:cs typeface="Mangal" pitchFamily="2"/>
              </a:rPr>
              <a:t>Méthode </a:t>
            </a:r>
            <a:r>
              <a:rPr lang="fr-FR" sz="2000" b="1" dirty="0">
                <a:latin typeface="Century Gothic (En-têtes)"/>
                <a:ea typeface="Microsoft YaHei" pitchFamily="2"/>
                <a:cs typeface="Mangal" pitchFamily="2"/>
              </a:rPr>
              <a:t>RANS</a:t>
            </a:r>
            <a:r>
              <a:rPr lang="fr-FR" sz="2000" dirty="0">
                <a:latin typeface="Century Gothic (En-têtes)"/>
                <a:ea typeface="Microsoft YaHei" pitchFamily="2"/>
                <a:cs typeface="Mangal" pitchFamily="2"/>
              </a:rPr>
              <a:t> (Reynolds-</a:t>
            </a:r>
            <a:r>
              <a:rPr lang="fr-FR" sz="2000" dirty="0" err="1">
                <a:latin typeface="Century Gothic (En-têtes)"/>
                <a:ea typeface="Microsoft YaHei" pitchFamily="2"/>
                <a:cs typeface="Mangal" pitchFamily="2"/>
              </a:rPr>
              <a:t>averaged</a:t>
            </a:r>
            <a:r>
              <a:rPr lang="fr-FR" sz="2000" dirty="0">
                <a:latin typeface="Century Gothic (En-têtes)"/>
                <a:ea typeface="Microsoft YaHei" pitchFamily="2"/>
                <a:cs typeface="Mangal" pitchFamily="2"/>
              </a:rPr>
              <a:t> Navier–Stokes)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B11159-8FDE-4421-AD01-5563654C3D2B}"/>
                  </a:ext>
                </a:extLst>
              </p:cNvPr>
              <p:cNvSpPr/>
              <p:nvPr/>
            </p:nvSpPr>
            <p:spPr>
              <a:xfrm>
                <a:off x="5109608" y="5734464"/>
                <a:ext cx="2453942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̄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̄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B11159-8FDE-4421-AD01-5563654C3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08" y="5734464"/>
                <a:ext cx="2453942" cy="666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82F0CF9-99CB-4B8E-8577-30015409B8B1}"/>
              </a:ext>
            </a:extLst>
          </p:cNvPr>
          <p:cNvSpPr/>
          <p:nvPr/>
        </p:nvSpPr>
        <p:spPr>
          <a:xfrm>
            <a:off x="1557908" y="5867577"/>
            <a:ext cx="3254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</a:pPr>
            <a:r>
              <a:rPr lang="fr-FR" sz="2000" b="1" dirty="0">
                <a:latin typeface="Century Gothic (En-têtes)"/>
              </a:rPr>
              <a:t>• </a:t>
            </a:r>
            <a:r>
              <a:rPr lang="fr-FR" sz="2000" dirty="0">
                <a:latin typeface="Century Gothic (En-têtes)"/>
                <a:ea typeface="Microsoft YaHei" pitchFamily="2"/>
                <a:cs typeface="Mangal" pitchFamily="2"/>
              </a:rPr>
              <a:t>Modèle de </a:t>
            </a:r>
            <a:r>
              <a:rPr lang="fr-FR" sz="2000" dirty="0" err="1">
                <a:latin typeface="Century Gothic (En-têtes)"/>
                <a:ea typeface="Microsoft YaHei" pitchFamily="2"/>
                <a:cs typeface="Mangal" pitchFamily="2"/>
              </a:rPr>
              <a:t>Boussinesq</a:t>
            </a:r>
            <a:r>
              <a:rPr lang="fr-FR" sz="2000" dirty="0">
                <a:latin typeface="Century Gothic (En-têtes)"/>
                <a:ea typeface="Microsoft YaHei" pitchFamily="2"/>
                <a:cs typeface="Mangal" pitchFamily="2"/>
              </a:rPr>
              <a:t>:</a:t>
            </a:r>
          </a:p>
        </p:txBody>
      </p:sp>
      <p:sp>
        <p:nvSpPr>
          <p:cNvPr id="14" name="Titre 12">
            <a:extLst>
              <a:ext uri="{FF2B5EF4-FFF2-40B4-BE49-F238E27FC236}">
                <a16:creationId xmlns:a16="http://schemas.microsoft.com/office/drawing/2014/main" id="{958F3E79-8840-4B58-9174-D9671597C396}"/>
              </a:ext>
            </a:extLst>
          </p:cNvPr>
          <p:cNvSpPr txBox="1">
            <a:spLocks/>
          </p:cNvSpPr>
          <p:nvPr/>
        </p:nvSpPr>
        <p:spPr>
          <a:xfrm>
            <a:off x="2224490" y="239656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• Mise en équations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99BD0D3-7613-43C8-869D-0637ADA3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6</a:t>
            </a:fld>
            <a:endParaRPr lang="fr-FR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6EE824D-C5D7-4295-935C-5F18A0D537C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368268" y="2192595"/>
                <a:ext cx="1643760" cy="64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b="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6EE824D-C5D7-4295-935C-5F18A0D53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68" y="2192595"/>
                <a:ext cx="1643760" cy="640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E0DE645-43C2-404C-98DE-DA93972EF5A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368268" y="2633874"/>
                <a:ext cx="1643760" cy="64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b="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E0DE645-43C2-404C-98DE-DA93972EF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68" y="2633874"/>
                <a:ext cx="1643760" cy="640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12B340-D07B-4437-B529-0E26DA756B6B}"/>
                  </a:ext>
                </a:extLst>
              </p:cNvPr>
              <p:cNvSpPr/>
              <p:nvPr/>
            </p:nvSpPr>
            <p:spPr>
              <a:xfrm>
                <a:off x="9535315" y="3168934"/>
                <a:ext cx="2652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eau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air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12B340-D07B-4437-B529-0E26DA756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315" y="3168934"/>
                <a:ext cx="2652649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3FCBD-694F-4BAD-B9E6-4C24832D8F88}"/>
                  </a:ext>
                </a:extLst>
              </p:cNvPr>
              <p:cNvSpPr/>
              <p:nvPr/>
            </p:nvSpPr>
            <p:spPr>
              <a:xfrm>
                <a:off x="7718363" y="5391676"/>
                <a:ext cx="257820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̄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3FCBD-694F-4BAD-B9E6-4C24832D8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363" y="5391676"/>
                <a:ext cx="2578206" cy="619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E22BF4-92C3-4DF9-B5CE-D3D2EBFCEA42}"/>
                  </a:ext>
                </a:extLst>
              </p:cNvPr>
              <p:cNvSpPr/>
              <p:nvPr/>
            </p:nvSpPr>
            <p:spPr>
              <a:xfrm>
                <a:off x="7718363" y="6067632"/>
                <a:ext cx="2580130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̄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E22BF4-92C3-4DF9-B5CE-D3D2EBFCE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363" y="6067632"/>
                <a:ext cx="2580130" cy="6663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55E67CD-1184-4AB6-B335-A0F82B90FC5D}"/>
                  </a:ext>
                </a:extLst>
              </p:cNvPr>
              <p:cNvSpPr/>
              <p:nvPr/>
            </p:nvSpPr>
            <p:spPr>
              <a:xfrm>
                <a:off x="9535314" y="3548981"/>
                <a:ext cx="2652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eau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air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55E67CD-1184-4AB6-B335-A0F82B90F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314" y="3548981"/>
                <a:ext cx="2652649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3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r>
              <a:rPr lang="fr-FR" u="sng" dirty="0"/>
              <a:t>2) Modélisation du problème: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4D5F9ECE-A618-4431-BCAB-145D89282736}"/>
              </a:ext>
            </a:extLst>
          </p:cNvPr>
          <p:cNvSpPr txBox="1">
            <a:spLocks/>
          </p:cNvSpPr>
          <p:nvPr/>
        </p:nvSpPr>
        <p:spPr>
          <a:xfrm>
            <a:off x="2494012" y="1814376"/>
            <a:ext cx="9071640" cy="463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None/>
            </a:pPr>
            <a:r>
              <a:rPr lang="fr-FR" sz="1800" b="1" dirty="0"/>
              <a:t>• 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Équations de fermeture pour la turbulence (</a:t>
            </a:r>
            <a:r>
              <a:rPr lang="fr-FR" sz="1800" i="1" dirty="0">
                <a:latin typeface="Century Gothic (En-têtes)"/>
                <a:ea typeface="Microsoft YaHei" pitchFamily="2"/>
                <a:cs typeface="Mangal" pitchFamily="2"/>
              </a:rPr>
              <a:t>k</a:t>
            </a:r>
            <a:r>
              <a:rPr lang="fr-FR" sz="1800" dirty="0">
                <a:latin typeface="Century Gothic (En-têtes)"/>
                <a:ea typeface="Microsoft YaHei" pitchFamily="2"/>
                <a:cs typeface="Mangal" pitchFamily="2"/>
              </a:rPr>
              <a:t>-</a:t>
            </a:r>
            <a:r>
              <a:rPr lang="fr-FR" sz="1800" i="1" dirty="0">
                <a:latin typeface="Century Gothic (En-têtes)"/>
                <a:cs typeface="Times New Roman" pitchFamily="18"/>
              </a:rPr>
              <a:t>ϵ </a:t>
            </a:r>
            <a:r>
              <a:rPr lang="fr-FR" sz="1800" dirty="0">
                <a:latin typeface="Century Gothic (En-têtes)"/>
                <a:cs typeface="Times New Roman" pitchFamily="18"/>
              </a:rPr>
              <a:t>standard)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cs typeface="Times New Roman" pitchFamily="18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fr-FR" sz="1800" dirty="0">
              <a:latin typeface="Century Gothic (En-têtes)"/>
              <a:cs typeface="Times New Roman" pitchFamily="18"/>
            </a:endParaRP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Font typeface="Arial" pitchFamily="34" charset="0"/>
              <a:buNone/>
            </a:pPr>
            <a:endParaRPr lang="fr-FR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Font typeface="Arial" pitchFamily="34" charset="0"/>
              <a:buNone/>
            </a:pPr>
            <a:endParaRPr lang="fr-FR" dirty="0">
              <a:latin typeface="Century Gothic (En-têtes)"/>
              <a:ea typeface="Microsoft YaHei" pitchFamily="2"/>
              <a:cs typeface="Mangal" pitchFamily="2"/>
            </a:endParaRP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45000"/>
              <a:buNone/>
            </a:pPr>
            <a:r>
              <a:rPr lang="fr-FR" dirty="0">
                <a:latin typeface="Century Gothic (En-têtes)"/>
                <a:ea typeface="Microsoft YaHei" pitchFamily="2"/>
                <a:cs typeface="Mangal" pitchFamily="2"/>
              </a:rPr>
              <a:t>Avec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45000"/>
              <a:buNone/>
            </a:pPr>
            <a:endParaRPr lang="fr-FR" dirty="0">
              <a:latin typeface="Century Gothic (En-têtes)"/>
              <a:ea typeface="Microsoft YaHei" pitchFamily="2"/>
              <a:cs typeface="Mang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3EC34AF-B48A-4CD2-B826-FD70FB445D18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728592" y="2390424"/>
                <a:ext cx="6731640" cy="12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ρ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div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fr-FR" b="0" i="1">
                                <a:latin typeface="Cambria Math" panose="02040503050406030204" pitchFamily="18" charset="0"/>
                              </a:rPr>
                              <m:t>div</m:t>
                            </m:r>
                            <m:d>
                              <m:d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r-F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b="0" i="0">
                                                <a:latin typeface="Cambria Math" panose="02040503050406030204" pitchFamily="18" charset="0"/>
                                              </a:rPr>
                                              <m:t>μ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b="0" i="0"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b="0" i="0">
                                <a:latin typeface="Cambria Math" panose="02040503050406030204" pitchFamily="18" charset="0"/>
                              </a:rPr>
                              <m:t>ρϵ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d>
                                  <m:d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ρϵ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fr-FR" b="0" i="1">
                                <a:latin typeface="Cambria Math" panose="02040503050406030204" pitchFamily="18" charset="0"/>
                              </a:rPr>
                              <m:t>div</m:t>
                            </m:r>
                            <m:d>
                              <m:d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ρϵ</m:t>
                                </m:r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fr-FR" b="0" i="1">
                                <a:latin typeface="Cambria Math" panose="02040503050406030204" pitchFamily="18" charset="0"/>
                              </a:rPr>
                              <m:t>div</m:t>
                            </m:r>
                            <m:d>
                              <m:d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r-F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b="0" i="0">
                                                <a:latin typeface="Cambria Math" panose="02040503050406030204" pitchFamily="18" charset="0"/>
                                              </a:rPr>
                                              <m:t>μ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b="0" i="0"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b="0" i="0">
                                                <a:latin typeface="Cambria Math" panose="02040503050406030204" pitchFamily="18" charset="0"/>
                                              </a:rPr>
                                              <m:t>ϵ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∇ϵ</m:t>
                                </m:r>
                              </m:e>
                            </m:d>
                            <m:r>
                              <a:rPr lang="fr-FR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num>
                              <m:den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FR" b="0" i="0">
                                <a:latin typeface="Cambria Math" panose="02040503050406030204" pitchFamily="18" charset="0"/>
                              </a:rPr>
                              <m:t>ρ</m:t>
                            </m:r>
                            <m:f>
                              <m:fPr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ϵ</m:t>
                                    </m:r>
                                  </m:e>
                                  <m:sup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fr-FR" b="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3EC34AF-B48A-4CD2-B826-FD70FB445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92" y="2390424"/>
                <a:ext cx="6731640" cy="1254600"/>
              </a:xfrm>
              <a:prstGeom prst="rect">
                <a:avLst/>
              </a:prstGeom>
              <a:blipFill>
                <a:blip r:embed="rId3"/>
                <a:stretch>
                  <a:fillRect b="-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8CAB1D1-34C2-4A3B-9AB0-B38F33D21C0C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430116" y="4271786"/>
                <a:ext cx="4983840" cy="84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fr-FR" i="0">
                                <a:latin typeface="Cambria Math" panose="02040503050406030204" pitchFamily="18" charset="0"/>
                              </a:rPr>
                              <m:t>ρ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sub>
                            </m:sSub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=1,44;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sub>
                            </m:sSub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=1,9;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sub>
                            </m:sSub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=0,09;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=1;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sub>
                            </m:sSub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</m:m>
                    </m:oMath>
                  </m:oMathPara>
                </a14:m>
                <a:endParaRPr lang="fr-FR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8CAB1D1-34C2-4A3B-9AB0-B38F33D21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6" y="4271786"/>
                <a:ext cx="4983840" cy="843480"/>
              </a:xfrm>
              <a:prstGeom prst="rect">
                <a:avLst/>
              </a:prstGeom>
              <a:blipFill>
                <a:blip r:embed="rId4"/>
                <a:stretch>
                  <a:fillRect b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re 12">
            <a:extLst>
              <a:ext uri="{FF2B5EF4-FFF2-40B4-BE49-F238E27FC236}">
                <a16:creationId xmlns:a16="http://schemas.microsoft.com/office/drawing/2014/main" id="{C72CDD58-DEAE-4000-A74D-6B4A0D45E3AD}"/>
              </a:ext>
            </a:extLst>
          </p:cNvPr>
          <p:cNvSpPr txBox="1">
            <a:spLocks/>
          </p:cNvSpPr>
          <p:nvPr/>
        </p:nvSpPr>
        <p:spPr>
          <a:xfrm>
            <a:off x="2224490" y="239656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• Mise en équations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B570856-161E-49CB-9A8F-8264A6C2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7</a:t>
            </a:fld>
            <a:endParaRPr lang="fr-FR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62883F-790C-47DE-B9BD-E59CE91DF325}"/>
              </a:ext>
            </a:extLst>
          </p:cNvPr>
          <p:cNvSpPr/>
          <p:nvPr/>
        </p:nvSpPr>
        <p:spPr>
          <a:xfrm>
            <a:off x="9349803" y="2490563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(Énergie cinétique 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20A690-6A60-4022-8C4E-8E1F12743D08}"/>
                  </a:ext>
                </a:extLst>
              </p:cNvPr>
              <p:cNvSpPr/>
              <p:nvPr/>
            </p:nvSpPr>
            <p:spPr>
              <a:xfrm>
                <a:off x="9460232" y="3229389"/>
                <a:ext cx="1763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(Dissipation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fr-FR" dirty="0"/>
                  <a:t>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20A690-6A60-4022-8C4E-8E1F12743D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232" y="3229389"/>
                <a:ext cx="1763624" cy="369332"/>
              </a:xfrm>
              <a:prstGeom prst="rect">
                <a:avLst/>
              </a:prstGeom>
              <a:blipFill>
                <a:blip r:embed="rId5"/>
                <a:stretch>
                  <a:fillRect l="-3114" t="-10000" r="-173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DC7F14-9731-4AD7-B89E-BE118D6A34C0}"/>
                  </a:ext>
                </a:extLst>
              </p:cNvPr>
              <p:cNvSpPr/>
              <p:nvPr/>
            </p:nvSpPr>
            <p:spPr>
              <a:xfrm>
                <a:off x="4726260" y="5400054"/>
                <a:ext cx="2652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eau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air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DC7F14-9731-4AD7-B89E-BE118D6A3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60" y="5400054"/>
                <a:ext cx="2652649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8D6BA5-E152-4B8E-80D5-34EEC642C6E0}"/>
                  </a:ext>
                </a:extLst>
              </p:cNvPr>
              <p:cNvSpPr/>
              <p:nvPr/>
            </p:nvSpPr>
            <p:spPr>
              <a:xfrm>
                <a:off x="4696022" y="5742029"/>
                <a:ext cx="2652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eau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air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8D6BA5-E152-4B8E-80D5-34EEC642C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22" y="5742029"/>
                <a:ext cx="2652649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4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r>
              <a:rPr lang="fr-FR" u="sng" dirty="0"/>
              <a:t>2) Modélisation du problème:</a:t>
            </a:r>
          </a:p>
        </p:txBody>
      </p:sp>
      <p:sp>
        <p:nvSpPr>
          <p:cNvPr id="6" name="Titre 12">
            <a:extLst>
              <a:ext uri="{FF2B5EF4-FFF2-40B4-BE49-F238E27FC236}">
                <a16:creationId xmlns:a16="http://schemas.microsoft.com/office/drawing/2014/main" id="{013E86E3-1602-4F63-9DAA-DC5B7A9D169D}"/>
              </a:ext>
            </a:extLst>
          </p:cNvPr>
          <p:cNvSpPr txBox="1">
            <a:spLocks/>
          </p:cNvSpPr>
          <p:nvPr/>
        </p:nvSpPr>
        <p:spPr>
          <a:xfrm>
            <a:off x="2133972" y="390832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• Conditions limites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F42152-C992-4702-9497-A58A0A5B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596" y="1458856"/>
            <a:ext cx="3711095" cy="5029200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849EB23-E8DC-4950-B9D6-3B8559287419}"/>
              </a:ext>
            </a:extLst>
          </p:cNvPr>
          <p:cNvSpPr txBox="1">
            <a:spLocks/>
          </p:cNvSpPr>
          <p:nvPr/>
        </p:nvSpPr>
        <p:spPr>
          <a:xfrm>
            <a:off x="2390051" y="1849096"/>
            <a:ext cx="9071640" cy="463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45000"/>
              <a:buNone/>
            </a:pPr>
            <a:r>
              <a:rPr lang="fr-FR" dirty="0"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D09AD6-ED7A-460C-85B3-688C967F124A}"/>
              </a:ext>
            </a:extLst>
          </p:cNvPr>
          <p:cNvSpPr/>
          <p:nvPr/>
        </p:nvSpPr>
        <p:spPr>
          <a:xfrm>
            <a:off x="2477005" y="2060848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● Wall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● Pressure-</a:t>
            </a:r>
            <a:r>
              <a:rPr lang="fr-FR" dirty="0" err="1"/>
              <a:t>outlet</a:t>
            </a:r>
            <a:endParaRPr lang="fr-FR" dirty="0"/>
          </a:p>
        </p:txBody>
      </p:sp>
      <p:sp>
        <p:nvSpPr>
          <p:cNvPr id="12" name="Titre 12">
            <a:extLst>
              <a:ext uri="{FF2B5EF4-FFF2-40B4-BE49-F238E27FC236}">
                <a16:creationId xmlns:a16="http://schemas.microsoft.com/office/drawing/2014/main" id="{BE0A5226-E901-4BCE-865D-9C6FF4AC0960}"/>
              </a:ext>
            </a:extLst>
          </p:cNvPr>
          <p:cNvSpPr txBox="1">
            <a:spLocks/>
          </p:cNvSpPr>
          <p:nvPr/>
        </p:nvSpPr>
        <p:spPr>
          <a:xfrm>
            <a:off x="2133972" y="3558976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• Conditions initiales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44F9E6-F36F-43B4-B1B3-A750326863A2}"/>
                  </a:ext>
                </a:extLst>
              </p:cNvPr>
              <p:cNvSpPr/>
              <p:nvPr/>
            </p:nvSpPr>
            <p:spPr>
              <a:xfrm>
                <a:off x="2477005" y="2309590"/>
                <a:ext cx="4537973" cy="788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=0,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bSup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44F9E6-F36F-43B4-B1B3-A75032686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005" y="2309590"/>
                <a:ext cx="4537973" cy="788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9A8C51-D736-42F4-BF5D-62956625DA56}"/>
                  </a:ext>
                </a:extLst>
              </p:cNvPr>
              <p:cNvSpPr/>
              <p:nvPr/>
            </p:nvSpPr>
            <p:spPr>
              <a:xfrm>
                <a:off x="2497616" y="3494922"/>
                <a:ext cx="372172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𝑎𝑡𝑚𝑜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9A8C51-D736-42F4-BF5D-62956625D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16" y="3494922"/>
                <a:ext cx="3721723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01DCF3-8B29-47A8-8969-2F14C1E9C2EE}"/>
                  </a:ext>
                </a:extLst>
              </p:cNvPr>
              <p:cNvSpPr/>
              <p:nvPr/>
            </p:nvSpPr>
            <p:spPr>
              <a:xfrm>
                <a:off x="2502924" y="5079118"/>
                <a:ext cx="15132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01DCF3-8B29-47A8-8969-2F14C1E9C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924" y="5079118"/>
                <a:ext cx="15132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83056C-E579-47C5-8013-B7C7D0117EA9}"/>
                  </a:ext>
                </a:extLst>
              </p:cNvPr>
              <p:cNvSpPr/>
              <p:nvPr/>
            </p:nvSpPr>
            <p:spPr>
              <a:xfrm>
                <a:off x="2557489" y="5598921"/>
                <a:ext cx="14041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83056C-E579-47C5-8013-B7C7D0117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489" y="5598921"/>
                <a:ext cx="14041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519F81-60E0-4F0D-9652-4B3BBD5E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05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79612" y="-238472"/>
            <a:ext cx="9144001" cy="1219200"/>
          </a:xfrm>
        </p:spPr>
        <p:txBody>
          <a:bodyPr rtlCol="0"/>
          <a:lstStyle/>
          <a:p>
            <a:pPr rtl="0"/>
            <a:r>
              <a:rPr lang="fr-FR" u="sng" dirty="0"/>
              <a:t>3) Modèle numérique: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35DD4B7-DD2A-4149-A7E9-06BF90FF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64" y="1562704"/>
            <a:ext cx="3711095" cy="5029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DD91A3-E265-4902-8B64-4AB61491F0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2" t="6933"/>
          <a:stretch/>
        </p:blipFill>
        <p:spPr>
          <a:xfrm>
            <a:off x="8819366" y="678146"/>
            <a:ext cx="2808312" cy="2517676"/>
          </a:xfrm>
          <a:prstGeom prst="rect">
            <a:avLst/>
          </a:prstGeom>
        </p:spPr>
      </p:pic>
      <p:sp>
        <p:nvSpPr>
          <p:cNvPr id="9" name="Titre 12">
            <a:extLst>
              <a:ext uri="{FF2B5EF4-FFF2-40B4-BE49-F238E27FC236}">
                <a16:creationId xmlns:a16="http://schemas.microsoft.com/office/drawing/2014/main" id="{97CFC9DC-1B57-4FB3-A8F9-55EE749D1F36}"/>
              </a:ext>
            </a:extLst>
          </p:cNvPr>
          <p:cNvSpPr txBox="1">
            <a:spLocks/>
          </p:cNvSpPr>
          <p:nvPr/>
        </p:nvSpPr>
        <p:spPr>
          <a:xfrm>
            <a:off x="2224490" y="239656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• Choix du maillage</a:t>
            </a:r>
          </a:p>
        </p:txBody>
      </p:sp>
      <p:sp>
        <p:nvSpPr>
          <p:cNvPr id="10" name="Titre 12">
            <a:extLst>
              <a:ext uri="{FF2B5EF4-FFF2-40B4-BE49-F238E27FC236}">
                <a16:creationId xmlns:a16="http://schemas.microsoft.com/office/drawing/2014/main" id="{F63A1B9D-6728-42E7-BAE3-514BC36B0D34}"/>
              </a:ext>
            </a:extLst>
          </p:cNvPr>
          <p:cNvSpPr txBox="1">
            <a:spLocks/>
          </p:cNvSpPr>
          <p:nvPr/>
        </p:nvSpPr>
        <p:spPr>
          <a:xfrm>
            <a:off x="1082288" y="2858104"/>
            <a:ext cx="9144001" cy="3091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24 538 cellules</a:t>
            </a:r>
          </a:p>
          <a:p>
            <a:endParaRPr lang="fr-FR" sz="2800" dirty="0"/>
          </a:p>
          <a:p>
            <a:r>
              <a:rPr lang="fr-FR" sz="2800" dirty="0"/>
              <a:t>Taille des éléments:</a:t>
            </a:r>
          </a:p>
          <a:p>
            <a:r>
              <a:rPr lang="fr-FR" sz="2800" dirty="0"/>
              <a:t>0,012m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AD461F-C266-4CDE-BFEC-B03B66372E7E}"/>
                  </a:ext>
                </a:extLst>
              </p:cNvPr>
              <p:cNvSpPr/>
              <p:nvPr/>
            </p:nvSpPr>
            <p:spPr>
              <a:xfrm>
                <a:off x="8426523" y="5301208"/>
                <a:ext cx="6092825" cy="17938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</a:pPr>
                <a:r>
                  <a:rPr lang="fr-FR" sz="1700" b="1" dirty="0"/>
                  <a:t>• </a:t>
                </a:r>
                <a:r>
                  <a:rPr lang="fr-FR" sz="1700" dirty="0">
                    <a:latin typeface="Century Gothic (En-têtes)"/>
                    <a:ea typeface="Microsoft YaHei" pitchFamily="2"/>
                    <a:cs typeface="Mangal" pitchFamily="2"/>
                  </a:rPr>
                  <a:t>Pas de temps constant : 0,0005 s</a:t>
                </a:r>
              </a:p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</a:pPr>
                <a:r>
                  <a:rPr lang="fr-FR" sz="1700" b="1" dirty="0"/>
                  <a:t>• </a:t>
                </a:r>
                <a:r>
                  <a:rPr lang="fr-FR" sz="1700" dirty="0">
                    <a:latin typeface="Century Gothic (En-têtes)"/>
                    <a:ea typeface="Microsoft YaHei" pitchFamily="2"/>
                    <a:cs typeface="Mangal" pitchFamily="2"/>
                  </a:rPr>
                  <a:t>Durée de la simulation : 4 s</a:t>
                </a:r>
              </a:p>
              <a:p>
                <a:pPr marL="0" lvl="1" hangingPunct="0">
                  <a:spcAft>
                    <a:spcPts val="1414"/>
                  </a:spcAft>
                  <a:buSzPct val="75000"/>
                </a:pPr>
                <a:r>
                  <a:rPr lang="fr-FR" sz="1700" b="1" dirty="0"/>
                  <a:t>• </a:t>
                </a:r>
                <a:r>
                  <a:rPr lang="fr-FR" sz="1700" dirty="0">
                    <a:latin typeface="Century Gothic (En-têtes)"/>
                    <a:ea typeface="Microsoft YaHei" pitchFamily="2"/>
                    <a:cs typeface="Mangal" pitchFamily="2"/>
                  </a:rPr>
                  <a:t>CFL=</a:t>
                </a:r>
                <a14:m>
                  <m:oMath xmlns:m="http://schemas.openxmlformats.org/officeDocument/2006/math">
                    <m:r>
                      <a:rPr lang="fr-FR" sz="1700" i="1">
                        <a:latin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1700" dirty="0"/>
                  <a:t>=0.2</a:t>
                </a:r>
              </a:p>
              <a:p>
                <a:pPr marL="0" lvl="1" indent="0" hangingPunct="0">
                  <a:spcBef>
                    <a:spcPts val="0"/>
                  </a:spcBef>
                  <a:spcAft>
                    <a:spcPts val="1414"/>
                  </a:spcAft>
                  <a:buSzPct val="75000"/>
                  <a:buFont typeface="StarSymbol"/>
                  <a:buChar char="–"/>
                </a:pPr>
                <a:endParaRPr lang="fr-FR" sz="1700" dirty="0">
                  <a:latin typeface="Century Gothic (En-têtes)"/>
                  <a:ea typeface="Microsoft YaHei" pitchFamily="2"/>
                  <a:cs typeface="Mangal" pitchFamily="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AD461F-C266-4CDE-BFEC-B03B66372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523" y="5301208"/>
                <a:ext cx="6092825" cy="1793824"/>
              </a:xfrm>
              <a:prstGeom prst="rect">
                <a:avLst/>
              </a:prstGeom>
              <a:blipFill>
                <a:blip r:embed="rId5"/>
                <a:stretch>
                  <a:fillRect l="-600" t="-1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064309-D377-421D-A2B6-6BE8FB5D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287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agu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25_TF02901025.potx" id="{28321B1A-4EE3-4769-AF44-038F34A54786}" vid="{15D348D7-834F-48CE-BAD9-7B196DDE4898}"/>
    </a:ext>
  </a:extLst>
</a:theme>
</file>

<file path=ppt/theme/theme2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www.w3.org/XML/1998/namespace"/>
    <ds:schemaRef ds:uri="a4f35948-e619-41b3-aa29-22878b09cfd2"/>
    <ds:schemaRef ds:uri="http://schemas.microsoft.com/office/2006/documentManagement/types"/>
    <ds:schemaRef ds:uri="http://schemas.microsoft.com/office/2006/metadata/properties"/>
    <ds:schemaRef ds:uri="40262f94-9f35-4ac3-9a90-690165a166b7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 vagues (grand écran)</Template>
  <TotalTime>1029</TotalTime>
  <Words>598</Words>
  <Application>Microsoft Office PowerPoint</Application>
  <PresentationFormat>Personnalisé</PresentationFormat>
  <Paragraphs>171</Paragraphs>
  <Slides>18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Century Gothic (Corps)</vt:lpstr>
      <vt:lpstr>Century Gothic (En-têtes)</vt:lpstr>
      <vt:lpstr>StarSymbol</vt:lpstr>
      <vt:lpstr>Vagues 16x9</vt:lpstr>
      <vt:lpstr>Projet Ansys Fluent:    Chute d’un cube dans l’eau en 2D</vt:lpstr>
      <vt:lpstr>Sommaire:</vt:lpstr>
      <vt:lpstr>1) Introduction</vt:lpstr>
      <vt:lpstr>2) Modélisation du problème:</vt:lpstr>
      <vt:lpstr>2) Modélisation du problème:</vt:lpstr>
      <vt:lpstr>2) Modélisation du problème:</vt:lpstr>
      <vt:lpstr>2) Modélisation du problème:</vt:lpstr>
      <vt:lpstr>2) Modélisation du problème:</vt:lpstr>
      <vt:lpstr>3) Modèle numérique:</vt:lpstr>
      <vt:lpstr>3) Modèle numérique:</vt:lpstr>
      <vt:lpstr>3) Modèle numérique:</vt:lpstr>
      <vt:lpstr>4) Résultats:</vt:lpstr>
      <vt:lpstr>4) Résultats:</vt:lpstr>
      <vt:lpstr>4) Résultats: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projets:    Modélisation Calculs Fluides et Structures</dc:title>
  <dc:creator>Ronan Dupont</dc:creator>
  <cp:lastModifiedBy>Ronan</cp:lastModifiedBy>
  <cp:revision>75</cp:revision>
  <dcterms:created xsi:type="dcterms:W3CDTF">2020-11-24T16:08:11Z</dcterms:created>
  <dcterms:modified xsi:type="dcterms:W3CDTF">2020-12-15T21:07:36Z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